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59" r:id="rId6"/>
    <p:sldId id="265" r:id="rId7"/>
    <p:sldId id="264" r:id="rId8"/>
    <p:sldId id="261" r:id="rId9"/>
    <p:sldId id="266" r:id="rId10"/>
    <p:sldId id="272" r:id="rId11"/>
  </p:sldIdLst>
  <p:sldSz cx="9144000" cy="5143500" type="screen16x9"/>
  <p:notesSz cx="6858000" cy="9144000"/>
  <p:embeddedFontLst>
    <p:embeddedFont>
      <p:font typeface="Azeret Mono" panose="020B0604020202020204" charset="0"/>
      <p:regular r:id="rId13"/>
      <p:bold r:id="rId14"/>
      <p:italic r:id="rId15"/>
      <p:boldItalic r:id="rId16"/>
    </p:embeddedFont>
    <p:embeddedFont>
      <p:font typeface="Bai Jamjuree" panose="020B0604020202020204" charset="-34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978B3A-963E-4154-85E2-C04D05FCE566}">
  <a:tblStyle styleId="{3C978B3A-963E-4154-85E2-C04D05FCE5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D36132-0004-4C63-BE35-68CFCC0758A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e85a7f378f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e85a7f378f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85a7f378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85a7f378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85a7f378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85a7f378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85a7f378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85a7f378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85a7f378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85a7f378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a9292ba8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8a9292ba8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a9292ba8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8a9292ba8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85a7f378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85a7f378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8a9292ba82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8a9292ba82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713225" y="1353950"/>
            <a:ext cx="3718500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713000" y="3215375"/>
            <a:ext cx="2209500" cy="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1720643" y="1344633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636088" y="19440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720643" y="24822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1636088" y="30817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1720643" y="36199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1636088" y="42194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4710067" y="1344633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4625512" y="19440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067" y="24822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4625512" y="30817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10067" y="36199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4625512" y="42194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783924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"/>
          </p:nvPr>
        </p:nvSpPr>
        <p:spPr>
          <a:xfrm>
            <a:off x="3367948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3"/>
          </p:nvPr>
        </p:nvSpPr>
        <p:spPr>
          <a:xfrm>
            <a:off x="783913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4"/>
          </p:nvPr>
        </p:nvSpPr>
        <p:spPr>
          <a:xfrm>
            <a:off x="3367949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5"/>
          </p:nvPr>
        </p:nvSpPr>
        <p:spPr>
          <a:xfrm>
            <a:off x="5951974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6"/>
          </p:nvPr>
        </p:nvSpPr>
        <p:spPr>
          <a:xfrm>
            <a:off x="5951987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889467" y="1126354"/>
            <a:ext cx="35031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2"/>
          </p:nvPr>
        </p:nvSpPr>
        <p:spPr>
          <a:xfrm>
            <a:off x="889458" y="2297604"/>
            <a:ext cx="35031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3"/>
          </p:nvPr>
        </p:nvSpPr>
        <p:spPr>
          <a:xfrm>
            <a:off x="889467" y="1463674"/>
            <a:ext cx="35031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889467" y="2634924"/>
            <a:ext cx="35031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5"/>
          </p:nvPr>
        </p:nvSpPr>
        <p:spPr>
          <a:xfrm>
            <a:off x="889464" y="3468854"/>
            <a:ext cx="35031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6"/>
          </p:nvPr>
        </p:nvSpPr>
        <p:spPr>
          <a:xfrm>
            <a:off x="889467" y="3806174"/>
            <a:ext cx="35031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7"/>
          </p:nvPr>
        </p:nvSpPr>
        <p:spPr>
          <a:xfrm>
            <a:off x="4751442" y="1126354"/>
            <a:ext cx="35031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8"/>
          </p:nvPr>
        </p:nvSpPr>
        <p:spPr>
          <a:xfrm>
            <a:off x="4751433" y="2297604"/>
            <a:ext cx="35031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9"/>
          </p:nvPr>
        </p:nvSpPr>
        <p:spPr>
          <a:xfrm>
            <a:off x="4751442" y="1463674"/>
            <a:ext cx="35031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3"/>
          </p:nvPr>
        </p:nvSpPr>
        <p:spPr>
          <a:xfrm>
            <a:off x="4751442" y="2634924"/>
            <a:ext cx="35031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14"/>
          </p:nvPr>
        </p:nvSpPr>
        <p:spPr>
          <a:xfrm>
            <a:off x="4751439" y="3468854"/>
            <a:ext cx="35031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5"/>
          </p:nvPr>
        </p:nvSpPr>
        <p:spPr>
          <a:xfrm>
            <a:off x="4751442" y="3806174"/>
            <a:ext cx="35031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713225" y="1624578"/>
            <a:ext cx="38589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>
            <a:spLocks noGrp="1"/>
          </p:cNvSpPr>
          <p:nvPr>
            <p:ph type="pic" idx="2"/>
          </p:nvPr>
        </p:nvSpPr>
        <p:spPr>
          <a:xfrm>
            <a:off x="4659620" y="589636"/>
            <a:ext cx="3732900" cy="1899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8"/>
          <p:cNvSpPr>
            <a:spLocks noGrp="1"/>
          </p:cNvSpPr>
          <p:nvPr>
            <p:ph type="pic" idx="3"/>
          </p:nvPr>
        </p:nvSpPr>
        <p:spPr>
          <a:xfrm>
            <a:off x="4659620" y="2654414"/>
            <a:ext cx="3732900" cy="1899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18"/>
          <p:cNvSpPr>
            <a:spLocks noGrp="1"/>
          </p:cNvSpPr>
          <p:nvPr>
            <p:ph type="pic" idx="4"/>
          </p:nvPr>
        </p:nvSpPr>
        <p:spPr>
          <a:xfrm>
            <a:off x="751478" y="2654414"/>
            <a:ext cx="3732900" cy="1899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415900" cy="11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>
            <a:spLocks noGrp="1"/>
          </p:cNvSpPr>
          <p:nvPr>
            <p:ph type="title" hasCustomPrompt="1"/>
          </p:nvPr>
        </p:nvSpPr>
        <p:spPr>
          <a:xfrm>
            <a:off x="5121525" y="681250"/>
            <a:ext cx="3351300" cy="7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5121525" y="1367651"/>
            <a:ext cx="33513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 idx="2" hasCustomPrompt="1"/>
          </p:nvPr>
        </p:nvSpPr>
        <p:spPr>
          <a:xfrm>
            <a:off x="5121533" y="2042100"/>
            <a:ext cx="3351300" cy="7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3"/>
          </p:nvPr>
        </p:nvSpPr>
        <p:spPr>
          <a:xfrm>
            <a:off x="5121541" y="2728500"/>
            <a:ext cx="33513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 idx="4" hasCustomPrompt="1"/>
          </p:nvPr>
        </p:nvSpPr>
        <p:spPr>
          <a:xfrm>
            <a:off x="5121533" y="3402950"/>
            <a:ext cx="3351300" cy="7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5"/>
          </p:nvPr>
        </p:nvSpPr>
        <p:spPr>
          <a:xfrm>
            <a:off x="5121541" y="4089350"/>
            <a:ext cx="33513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689467" y="2376893"/>
            <a:ext cx="26232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831292" y="2376893"/>
            <a:ext cx="26232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689475" y="2676293"/>
            <a:ext cx="2623200" cy="14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31300" y="2676293"/>
            <a:ext cx="2623200" cy="14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75875" y="2084700"/>
            <a:ext cx="4396500" cy="22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75875" y="794400"/>
            <a:ext cx="43965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5540730" y="817949"/>
            <a:ext cx="2568600" cy="3507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 rot="10800000" flipH="1">
            <a:off x="-36150" y="-34400"/>
            <a:ext cx="9216300" cy="52299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10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931225"/>
            <a:ext cx="36765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4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13225" y="3845050"/>
            <a:ext cx="36765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8501"/>
            <a:ext cx="77175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3" r:id="rId12"/>
    <p:sldLayoutId id="2147483664" r:id="rId13"/>
    <p:sldLayoutId id="2147483666" r:id="rId14"/>
    <p:sldLayoutId id="2147483668" r:id="rId15"/>
    <p:sldLayoutId id="214748366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Как оборудовать офисы после пандемии: новые требования рынка">
            <a:extLst>
              <a:ext uri="{FF2B5EF4-FFF2-40B4-BE49-F238E27FC236}">
                <a16:creationId xmlns:a16="http://schemas.microsoft.com/office/drawing/2014/main" id="{1ABE4506-DDF2-4DF6-8947-2EB1F450A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30271F"/>
              </a:clrFrom>
              <a:clrTo>
                <a:srgbClr val="30271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73" t="-272" r="40231" b="19725"/>
          <a:stretch/>
        </p:blipFill>
        <p:spPr bwMode="auto">
          <a:xfrm>
            <a:off x="2337388" y="860059"/>
            <a:ext cx="3942998" cy="4004309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 flipH="1">
            <a:off x="590387" y="446432"/>
            <a:ext cx="3718500" cy="1247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Аудит каналов</a:t>
            </a:r>
            <a:br>
              <a:rPr lang="ru-RU" dirty="0"/>
            </a:br>
            <a:r>
              <a:rPr lang="ru-RU" dirty="0"/>
              <a:t>распределения</a:t>
            </a:r>
            <a:br>
              <a:rPr lang="ru-RU" dirty="0"/>
            </a:br>
            <a:endParaRPr dirty="0"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 flipH="1">
            <a:off x="379775" y="4030538"/>
            <a:ext cx="2209500" cy="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Гиль Никита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Кардаш Степан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Климович Алексей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269457-B5E5-431F-A254-31D2EFD40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298" y="155344"/>
            <a:ext cx="3586845" cy="20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>
            <a:spLocks noGrp="1"/>
          </p:cNvSpPr>
          <p:nvPr>
            <p:ph type="title"/>
          </p:nvPr>
        </p:nvSpPr>
        <p:spPr>
          <a:xfrm>
            <a:off x="2598732" y="1879173"/>
            <a:ext cx="4723556" cy="1878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6600" dirty="0"/>
              <a:t>СПАСИБО!</a:t>
            </a:r>
            <a:endParaRPr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Стратегия сбыта</a:t>
            </a:r>
            <a:endParaRPr dirty="0"/>
          </a:p>
        </p:txBody>
      </p:sp>
      <p:graphicFrame>
        <p:nvGraphicFramePr>
          <p:cNvPr id="151" name="Google Shape;151;p28"/>
          <p:cNvGraphicFramePr/>
          <p:nvPr>
            <p:extLst>
              <p:ext uri="{D42A27DB-BD31-4B8C-83A1-F6EECF244321}">
                <p14:modId xmlns:p14="http://schemas.microsoft.com/office/powerpoint/2010/main" val="1520145671"/>
              </p:ext>
            </p:extLst>
          </p:nvPr>
        </p:nvGraphicFramePr>
        <p:xfrm>
          <a:off x="836041" y="1719690"/>
          <a:ext cx="7281133" cy="3038419"/>
        </p:xfrm>
        <a:graphic>
          <a:graphicData uri="http://schemas.openxmlformats.org/drawingml/2006/table">
            <a:tbl>
              <a:tblPr>
                <a:noFill/>
                <a:tableStyleId>{3C978B3A-963E-4154-85E2-C04D05FCE566}</a:tableStyleId>
              </a:tblPr>
              <a:tblGrid>
                <a:gridCol w="1892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8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5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Разработка программы по реализации продукта и услуг на рынке Западной Европы, а также США.</a:t>
                      </a:r>
                      <a:endParaRPr sz="1100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0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Разработка стратегии рекламы компании и план проведения различных популяризирующих мероприятий.</a:t>
                      </a:r>
                      <a:endParaRPr sz="1100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1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Осуществление постоянного мониторинга ситуации на рынке в сфере предоставляемых услуг.</a:t>
                      </a:r>
                      <a:endParaRPr sz="1100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1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Контроль качества выпускаемого продукта.</a:t>
                      </a:r>
                      <a:endParaRPr sz="1100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5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Обеспечение поддержки программного продукта на протяжении его жизненного цикла.</a:t>
                      </a:r>
                      <a:endParaRPr sz="1100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2" name="Google Shape;152;p28"/>
          <p:cNvSpPr txBox="1"/>
          <p:nvPr/>
        </p:nvSpPr>
        <p:spPr>
          <a:xfrm>
            <a:off x="719974" y="1146590"/>
            <a:ext cx="7921855" cy="57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/>
            <a:r>
              <a:rPr lang="ru-RU" sz="1300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Компания </a:t>
            </a:r>
            <a:r>
              <a:rPr lang="ru-RU" sz="1300" dirty="0" err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ISsoft</a:t>
            </a:r>
            <a:r>
              <a:rPr lang="ru-RU" sz="1300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имеет эксклюзивную стратегию сбыта, поскольку работает с заказчиком напрямую.</a:t>
            </a:r>
            <a:endParaRPr sz="1300" dirty="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50" name="Google Shape;12567;p66">
            <a:extLst>
              <a:ext uri="{FF2B5EF4-FFF2-40B4-BE49-F238E27FC236}">
                <a16:creationId xmlns:a16="http://schemas.microsoft.com/office/drawing/2014/main" id="{6DA7F970-1CE1-4511-8D51-71E12AFD38EE}"/>
              </a:ext>
            </a:extLst>
          </p:cNvPr>
          <p:cNvGrpSpPr/>
          <p:nvPr/>
        </p:nvGrpSpPr>
        <p:grpSpPr>
          <a:xfrm>
            <a:off x="1453042" y="1834308"/>
            <a:ext cx="341472" cy="335074"/>
            <a:chOff x="1329585" y="1989925"/>
            <a:chExt cx="341472" cy="335074"/>
          </a:xfrm>
        </p:grpSpPr>
        <p:sp>
          <p:nvSpPr>
            <p:cNvPr id="51" name="Google Shape;12568;p66">
              <a:extLst>
                <a:ext uri="{FF2B5EF4-FFF2-40B4-BE49-F238E27FC236}">
                  <a16:creationId xmlns:a16="http://schemas.microsoft.com/office/drawing/2014/main" id="{D9058AD7-3E9E-472A-956A-738254F13DA4}"/>
                </a:ext>
              </a:extLst>
            </p:cNvPr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69;p66">
              <a:extLst>
                <a:ext uri="{FF2B5EF4-FFF2-40B4-BE49-F238E27FC236}">
                  <a16:creationId xmlns:a16="http://schemas.microsoft.com/office/drawing/2014/main" id="{61D47C84-71F5-42FC-82BD-31ABFB664A26}"/>
                </a:ext>
              </a:extLst>
            </p:cNvPr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70;p66">
              <a:extLst>
                <a:ext uri="{FF2B5EF4-FFF2-40B4-BE49-F238E27FC236}">
                  <a16:creationId xmlns:a16="http://schemas.microsoft.com/office/drawing/2014/main" id="{E6FC2CC4-49A9-436F-9126-8DBEE8033960}"/>
                </a:ext>
              </a:extLst>
            </p:cNvPr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328;p62">
            <a:extLst>
              <a:ext uri="{FF2B5EF4-FFF2-40B4-BE49-F238E27FC236}">
                <a16:creationId xmlns:a16="http://schemas.microsoft.com/office/drawing/2014/main" id="{EF693FC2-19A2-4DA3-8AE6-03275B5BE5D2}"/>
              </a:ext>
            </a:extLst>
          </p:cNvPr>
          <p:cNvGrpSpPr/>
          <p:nvPr/>
        </p:nvGrpSpPr>
        <p:grpSpPr>
          <a:xfrm>
            <a:off x="1418517" y="2380280"/>
            <a:ext cx="380252" cy="366782"/>
            <a:chOff x="8006505" y="3390044"/>
            <a:chExt cx="323654" cy="303189"/>
          </a:xfrm>
        </p:grpSpPr>
        <p:sp>
          <p:nvSpPr>
            <p:cNvPr id="55" name="Google Shape;10329;p62">
              <a:extLst>
                <a:ext uri="{FF2B5EF4-FFF2-40B4-BE49-F238E27FC236}">
                  <a16:creationId xmlns:a16="http://schemas.microsoft.com/office/drawing/2014/main" id="{D4F69E42-0668-4854-8F89-BDF12DDDDBD9}"/>
                </a:ext>
              </a:extLst>
            </p:cNvPr>
            <p:cNvSpPr/>
            <p:nvPr/>
          </p:nvSpPr>
          <p:spPr>
            <a:xfrm>
              <a:off x="8006505" y="3390044"/>
              <a:ext cx="323654" cy="303189"/>
            </a:xfrm>
            <a:custGeom>
              <a:avLst/>
              <a:gdLst/>
              <a:ahLst/>
              <a:cxnLst/>
              <a:rect l="l" t="t" r="r" b="b"/>
              <a:pathLst>
                <a:path w="10169" h="9526" extrusionOk="0">
                  <a:moveTo>
                    <a:pt x="5358" y="322"/>
                  </a:moveTo>
                  <a:cubicBezTo>
                    <a:pt x="5704" y="322"/>
                    <a:pt x="5965" y="608"/>
                    <a:pt x="5965" y="930"/>
                  </a:cubicBezTo>
                  <a:lnTo>
                    <a:pt x="5965" y="1311"/>
                  </a:lnTo>
                  <a:cubicBezTo>
                    <a:pt x="5965" y="1584"/>
                    <a:pt x="6192" y="1811"/>
                    <a:pt x="6477" y="1811"/>
                  </a:cubicBezTo>
                  <a:lnTo>
                    <a:pt x="6620" y="1811"/>
                  </a:lnTo>
                  <a:cubicBezTo>
                    <a:pt x="6727" y="1811"/>
                    <a:pt x="6811" y="1906"/>
                    <a:pt x="6811" y="2001"/>
                  </a:cubicBezTo>
                  <a:lnTo>
                    <a:pt x="6811" y="3013"/>
                  </a:lnTo>
                  <a:cubicBezTo>
                    <a:pt x="6811" y="3120"/>
                    <a:pt x="6727" y="3204"/>
                    <a:pt x="6620" y="3204"/>
                  </a:cubicBezTo>
                  <a:lnTo>
                    <a:pt x="3465" y="3204"/>
                  </a:lnTo>
                  <a:cubicBezTo>
                    <a:pt x="3358" y="3204"/>
                    <a:pt x="3275" y="3120"/>
                    <a:pt x="3275" y="3013"/>
                  </a:cubicBezTo>
                  <a:lnTo>
                    <a:pt x="3322" y="2001"/>
                  </a:lnTo>
                  <a:cubicBezTo>
                    <a:pt x="3322" y="1894"/>
                    <a:pt x="3406" y="1811"/>
                    <a:pt x="3513" y="1811"/>
                  </a:cubicBezTo>
                  <a:lnTo>
                    <a:pt x="3656" y="1811"/>
                  </a:lnTo>
                  <a:cubicBezTo>
                    <a:pt x="3941" y="1811"/>
                    <a:pt x="4168" y="1584"/>
                    <a:pt x="4168" y="1311"/>
                  </a:cubicBezTo>
                  <a:lnTo>
                    <a:pt x="4168" y="930"/>
                  </a:lnTo>
                  <a:cubicBezTo>
                    <a:pt x="4168" y="596"/>
                    <a:pt x="4453" y="322"/>
                    <a:pt x="4775" y="322"/>
                  </a:cubicBezTo>
                  <a:close/>
                  <a:moveTo>
                    <a:pt x="9275" y="2239"/>
                  </a:moveTo>
                  <a:cubicBezTo>
                    <a:pt x="9585" y="2239"/>
                    <a:pt x="9847" y="2501"/>
                    <a:pt x="9847" y="2823"/>
                  </a:cubicBezTo>
                  <a:lnTo>
                    <a:pt x="9835" y="8633"/>
                  </a:lnTo>
                  <a:cubicBezTo>
                    <a:pt x="9835" y="8943"/>
                    <a:pt x="9585" y="9204"/>
                    <a:pt x="9252" y="9204"/>
                  </a:cubicBezTo>
                  <a:lnTo>
                    <a:pt x="881" y="9204"/>
                  </a:lnTo>
                  <a:cubicBezTo>
                    <a:pt x="560" y="9204"/>
                    <a:pt x="298" y="8954"/>
                    <a:pt x="298" y="8633"/>
                  </a:cubicBezTo>
                  <a:lnTo>
                    <a:pt x="298" y="2823"/>
                  </a:lnTo>
                  <a:cubicBezTo>
                    <a:pt x="298" y="2513"/>
                    <a:pt x="548" y="2239"/>
                    <a:pt x="881" y="2239"/>
                  </a:cubicBezTo>
                  <a:lnTo>
                    <a:pt x="2977" y="2239"/>
                  </a:lnTo>
                  <a:lnTo>
                    <a:pt x="2977" y="2775"/>
                  </a:lnTo>
                  <a:lnTo>
                    <a:pt x="1001" y="2775"/>
                  </a:lnTo>
                  <a:cubicBezTo>
                    <a:pt x="905" y="2775"/>
                    <a:pt x="834" y="2858"/>
                    <a:pt x="834" y="2942"/>
                  </a:cubicBezTo>
                  <a:lnTo>
                    <a:pt x="834" y="8514"/>
                  </a:lnTo>
                  <a:cubicBezTo>
                    <a:pt x="834" y="8597"/>
                    <a:pt x="905" y="8669"/>
                    <a:pt x="1001" y="8669"/>
                  </a:cubicBezTo>
                  <a:lnTo>
                    <a:pt x="6418" y="8669"/>
                  </a:lnTo>
                  <a:cubicBezTo>
                    <a:pt x="6501" y="8669"/>
                    <a:pt x="6573" y="8597"/>
                    <a:pt x="6573" y="8514"/>
                  </a:cubicBezTo>
                  <a:cubicBezTo>
                    <a:pt x="6573" y="8419"/>
                    <a:pt x="6501" y="8347"/>
                    <a:pt x="6418" y="8347"/>
                  </a:cubicBezTo>
                  <a:lnTo>
                    <a:pt x="1155" y="8347"/>
                  </a:lnTo>
                  <a:lnTo>
                    <a:pt x="1155" y="3108"/>
                  </a:lnTo>
                  <a:lnTo>
                    <a:pt x="2989" y="3108"/>
                  </a:lnTo>
                  <a:cubicBezTo>
                    <a:pt x="3037" y="3347"/>
                    <a:pt x="3239" y="3537"/>
                    <a:pt x="3501" y="3537"/>
                  </a:cubicBezTo>
                  <a:lnTo>
                    <a:pt x="6656" y="3537"/>
                  </a:lnTo>
                  <a:cubicBezTo>
                    <a:pt x="6906" y="3537"/>
                    <a:pt x="7108" y="3359"/>
                    <a:pt x="7156" y="3108"/>
                  </a:cubicBezTo>
                  <a:lnTo>
                    <a:pt x="8990" y="3108"/>
                  </a:lnTo>
                  <a:lnTo>
                    <a:pt x="8990" y="8347"/>
                  </a:lnTo>
                  <a:lnTo>
                    <a:pt x="7216" y="8347"/>
                  </a:lnTo>
                  <a:cubicBezTo>
                    <a:pt x="7132" y="8347"/>
                    <a:pt x="7049" y="8419"/>
                    <a:pt x="7049" y="8514"/>
                  </a:cubicBezTo>
                  <a:cubicBezTo>
                    <a:pt x="7049" y="8597"/>
                    <a:pt x="7132" y="8669"/>
                    <a:pt x="7216" y="8669"/>
                  </a:cubicBezTo>
                  <a:lnTo>
                    <a:pt x="9156" y="8669"/>
                  </a:lnTo>
                  <a:cubicBezTo>
                    <a:pt x="9240" y="8669"/>
                    <a:pt x="9311" y="8597"/>
                    <a:pt x="9311" y="8514"/>
                  </a:cubicBezTo>
                  <a:lnTo>
                    <a:pt x="9311" y="2942"/>
                  </a:lnTo>
                  <a:cubicBezTo>
                    <a:pt x="9311" y="2858"/>
                    <a:pt x="9240" y="2775"/>
                    <a:pt x="9156" y="2775"/>
                  </a:cubicBezTo>
                  <a:lnTo>
                    <a:pt x="7168" y="2775"/>
                  </a:lnTo>
                  <a:lnTo>
                    <a:pt x="7168" y="2239"/>
                  </a:lnTo>
                  <a:close/>
                  <a:moveTo>
                    <a:pt x="4787" y="1"/>
                  </a:moveTo>
                  <a:cubicBezTo>
                    <a:pt x="4275" y="1"/>
                    <a:pt x="3858" y="418"/>
                    <a:pt x="3858" y="930"/>
                  </a:cubicBezTo>
                  <a:lnTo>
                    <a:pt x="3858" y="1311"/>
                  </a:lnTo>
                  <a:cubicBezTo>
                    <a:pt x="3858" y="1406"/>
                    <a:pt x="3763" y="1501"/>
                    <a:pt x="3656" y="1501"/>
                  </a:cubicBezTo>
                  <a:lnTo>
                    <a:pt x="3513" y="1501"/>
                  </a:lnTo>
                  <a:cubicBezTo>
                    <a:pt x="3263" y="1501"/>
                    <a:pt x="3048" y="1680"/>
                    <a:pt x="3001" y="1930"/>
                  </a:cubicBezTo>
                  <a:lnTo>
                    <a:pt x="893" y="1930"/>
                  </a:lnTo>
                  <a:cubicBezTo>
                    <a:pt x="405" y="1930"/>
                    <a:pt x="0" y="2335"/>
                    <a:pt x="0" y="2823"/>
                  </a:cubicBezTo>
                  <a:lnTo>
                    <a:pt x="0" y="8633"/>
                  </a:lnTo>
                  <a:cubicBezTo>
                    <a:pt x="0" y="9121"/>
                    <a:pt x="405" y="9526"/>
                    <a:pt x="893" y="9526"/>
                  </a:cubicBezTo>
                  <a:lnTo>
                    <a:pt x="9263" y="9526"/>
                  </a:lnTo>
                  <a:cubicBezTo>
                    <a:pt x="9764" y="9526"/>
                    <a:pt x="10156" y="9121"/>
                    <a:pt x="10156" y="8633"/>
                  </a:cubicBezTo>
                  <a:lnTo>
                    <a:pt x="10156" y="2823"/>
                  </a:lnTo>
                  <a:cubicBezTo>
                    <a:pt x="10168" y="2335"/>
                    <a:pt x="9764" y="1930"/>
                    <a:pt x="9275" y="1930"/>
                  </a:cubicBezTo>
                  <a:lnTo>
                    <a:pt x="7156" y="1930"/>
                  </a:lnTo>
                  <a:cubicBezTo>
                    <a:pt x="7108" y="1692"/>
                    <a:pt x="6906" y="1501"/>
                    <a:pt x="6656" y="1501"/>
                  </a:cubicBezTo>
                  <a:lnTo>
                    <a:pt x="6501" y="1501"/>
                  </a:lnTo>
                  <a:cubicBezTo>
                    <a:pt x="6394" y="1501"/>
                    <a:pt x="6311" y="1406"/>
                    <a:pt x="6311" y="1311"/>
                  </a:cubicBezTo>
                  <a:lnTo>
                    <a:pt x="6311" y="930"/>
                  </a:lnTo>
                  <a:cubicBezTo>
                    <a:pt x="6311" y="418"/>
                    <a:pt x="5894" y="1"/>
                    <a:pt x="5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30;p62">
              <a:extLst>
                <a:ext uri="{FF2B5EF4-FFF2-40B4-BE49-F238E27FC236}">
                  <a16:creationId xmlns:a16="http://schemas.microsoft.com/office/drawing/2014/main" id="{2F14176D-B0F4-4307-ADF7-7EBF6F09C24A}"/>
                </a:ext>
              </a:extLst>
            </p:cNvPr>
            <p:cNvSpPr/>
            <p:nvPr/>
          </p:nvSpPr>
          <p:spPr>
            <a:xfrm>
              <a:off x="8148997" y="3444247"/>
              <a:ext cx="37907" cy="37938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34"/>
                  </a:moveTo>
                  <a:cubicBezTo>
                    <a:pt x="750" y="334"/>
                    <a:pt x="869" y="453"/>
                    <a:pt x="869" y="596"/>
                  </a:cubicBezTo>
                  <a:cubicBezTo>
                    <a:pt x="869" y="751"/>
                    <a:pt x="750" y="870"/>
                    <a:pt x="595" y="870"/>
                  </a:cubicBezTo>
                  <a:cubicBezTo>
                    <a:pt x="453" y="870"/>
                    <a:pt x="334" y="751"/>
                    <a:pt x="334" y="596"/>
                  </a:cubicBezTo>
                  <a:cubicBezTo>
                    <a:pt x="334" y="453"/>
                    <a:pt x="453" y="334"/>
                    <a:pt x="595" y="334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31;p62">
              <a:extLst>
                <a:ext uri="{FF2B5EF4-FFF2-40B4-BE49-F238E27FC236}">
                  <a16:creationId xmlns:a16="http://schemas.microsoft.com/office/drawing/2014/main" id="{7387CA08-6DB3-40FE-8B36-171352F293B9}"/>
                </a:ext>
              </a:extLst>
            </p:cNvPr>
            <p:cNvSpPr/>
            <p:nvPr/>
          </p:nvSpPr>
          <p:spPr>
            <a:xfrm>
              <a:off x="8089861" y="3526871"/>
              <a:ext cx="165630" cy="104617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739" y="2024"/>
                  </a:moveTo>
                  <a:cubicBezTo>
                    <a:pt x="1001" y="2024"/>
                    <a:pt x="1215" y="2250"/>
                    <a:pt x="1215" y="2500"/>
                  </a:cubicBezTo>
                  <a:cubicBezTo>
                    <a:pt x="1239" y="2762"/>
                    <a:pt x="1013" y="2977"/>
                    <a:pt x="739" y="2977"/>
                  </a:cubicBezTo>
                  <a:cubicBezTo>
                    <a:pt x="477" y="2977"/>
                    <a:pt x="263" y="2750"/>
                    <a:pt x="263" y="2500"/>
                  </a:cubicBezTo>
                  <a:cubicBezTo>
                    <a:pt x="263" y="2227"/>
                    <a:pt x="489" y="2024"/>
                    <a:pt x="739" y="2024"/>
                  </a:cubicBezTo>
                  <a:close/>
                  <a:moveTo>
                    <a:pt x="4823" y="0"/>
                  </a:moveTo>
                  <a:cubicBezTo>
                    <a:pt x="4823" y="0"/>
                    <a:pt x="4811" y="0"/>
                    <a:pt x="4811" y="12"/>
                  </a:cubicBezTo>
                  <a:lnTo>
                    <a:pt x="4370" y="226"/>
                  </a:lnTo>
                  <a:cubicBezTo>
                    <a:pt x="4299" y="262"/>
                    <a:pt x="4275" y="357"/>
                    <a:pt x="4299" y="429"/>
                  </a:cubicBezTo>
                  <a:cubicBezTo>
                    <a:pt x="4334" y="481"/>
                    <a:pt x="4388" y="514"/>
                    <a:pt x="4447" y="514"/>
                  </a:cubicBezTo>
                  <a:cubicBezTo>
                    <a:pt x="4469" y="514"/>
                    <a:pt x="4491" y="510"/>
                    <a:pt x="4513" y="500"/>
                  </a:cubicBezTo>
                  <a:lnTo>
                    <a:pt x="4632" y="441"/>
                  </a:lnTo>
                  <a:lnTo>
                    <a:pt x="4632" y="441"/>
                  </a:lnTo>
                  <a:cubicBezTo>
                    <a:pt x="4418" y="1143"/>
                    <a:pt x="4049" y="1667"/>
                    <a:pt x="3537" y="1988"/>
                  </a:cubicBezTo>
                  <a:cubicBezTo>
                    <a:pt x="3037" y="2306"/>
                    <a:pt x="2479" y="2385"/>
                    <a:pt x="2070" y="2385"/>
                  </a:cubicBezTo>
                  <a:cubicBezTo>
                    <a:pt x="1866" y="2385"/>
                    <a:pt x="1699" y="2365"/>
                    <a:pt x="1596" y="2346"/>
                  </a:cubicBezTo>
                  <a:cubicBezTo>
                    <a:pt x="1537" y="1977"/>
                    <a:pt x="1191" y="1679"/>
                    <a:pt x="799" y="1679"/>
                  </a:cubicBezTo>
                  <a:cubicBezTo>
                    <a:pt x="358" y="1679"/>
                    <a:pt x="1" y="2036"/>
                    <a:pt x="1" y="2477"/>
                  </a:cubicBezTo>
                  <a:cubicBezTo>
                    <a:pt x="1" y="2929"/>
                    <a:pt x="358" y="3286"/>
                    <a:pt x="799" y="3286"/>
                  </a:cubicBezTo>
                  <a:cubicBezTo>
                    <a:pt x="1180" y="3286"/>
                    <a:pt x="1501" y="3012"/>
                    <a:pt x="1572" y="2679"/>
                  </a:cubicBezTo>
                  <a:cubicBezTo>
                    <a:pt x="1691" y="2691"/>
                    <a:pt x="1858" y="2703"/>
                    <a:pt x="2049" y="2703"/>
                  </a:cubicBezTo>
                  <a:cubicBezTo>
                    <a:pt x="2501" y="2703"/>
                    <a:pt x="3120" y="2619"/>
                    <a:pt x="3692" y="2262"/>
                  </a:cubicBezTo>
                  <a:cubicBezTo>
                    <a:pt x="4251" y="1905"/>
                    <a:pt x="4656" y="1334"/>
                    <a:pt x="4894" y="595"/>
                  </a:cubicBezTo>
                  <a:lnTo>
                    <a:pt x="4930" y="631"/>
                  </a:lnTo>
                  <a:cubicBezTo>
                    <a:pt x="4954" y="691"/>
                    <a:pt x="5013" y="726"/>
                    <a:pt x="5073" y="726"/>
                  </a:cubicBezTo>
                  <a:cubicBezTo>
                    <a:pt x="5109" y="726"/>
                    <a:pt x="5120" y="726"/>
                    <a:pt x="5144" y="714"/>
                  </a:cubicBezTo>
                  <a:cubicBezTo>
                    <a:pt x="5180" y="679"/>
                    <a:pt x="5204" y="584"/>
                    <a:pt x="5180" y="500"/>
                  </a:cubicBezTo>
                  <a:lnTo>
                    <a:pt x="4966" y="72"/>
                  </a:lnTo>
                  <a:cubicBezTo>
                    <a:pt x="4966" y="72"/>
                    <a:pt x="4966" y="60"/>
                    <a:pt x="4954" y="60"/>
                  </a:cubicBezTo>
                  <a:lnTo>
                    <a:pt x="4930" y="24"/>
                  </a:lnTo>
                  <a:lnTo>
                    <a:pt x="4906" y="12"/>
                  </a:lnTo>
                  <a:cubicBezTo>
                    <a:pt x="4906" y="12"/>
                    <a:pt x="4894" y="12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2;p62">
              <a:extLst>
                <a:ext uri="{FF2B5EF4-FFF2-40B4-BE49-F238E27FC236}">
                  <a16:creationId xmlns:a16="http://schemas.microsoft.com/office/drawing/2014/main" id="{7B057CA5-D35A-49B2-ADD6-D9D66FD2D9B6}"/>
                </a:ext>
              </a:extLst>
            </p:cNvPr>
            <p:cNvSpPr/>
            <p:nvPr/>
          </p:nvSpPr>
          <p:spPr>
            <a:xfrm>
              <a:off x="8067519" y="3519742"/>
              <a:ext cx="32241" cy="30268"/>
            </a:xfrm>
            <a:custGeom>
              <a:avLst/>
              <a:gdLst/>
              <a:ahLst/>
              <a:cxnLst/>
              <a:rect l="l" t="t" r="r" b="b"/>
              <a:pathLst>
                <a:path w="1013" h="951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74" y="474"/>
                  </a:lnTo>
                  <a:lnTo>
                    <a:pt x="60" y="688"/>
                  </a:lnTo>
                  <a:cubicBezTo>
                    <a:pt x="0" y="748"/>
                    <a:pt x="0" y="843"/>
                    <a:pt x="60" y="903"/>
                  </a:cubicBezTo>
                  <a:cubicBezTo>
                    <a:pt x="96" y="938"/>
                    <a:pt x="131" y="950"/>
                    <a:pt x="179" y="950"/>
                  </a:cubicBezTo>
                  <a:cubicBezTo>
                    <a:pt x="227" y="950"/>
                    <a:pt x="274" y="938"/>
                    <a:pt x="298" y="903"/>
                  </a:cubicBezTo>
                  <a:lnTo>
                    <a:pt x="512" y="700"/>
                  </a:lnTo>
                  <a:lnTo>
                    <a:pt x="715" y="903"/>
                  </a:lnTo>
                  <a:cubicBezTo>
                    <a:pt x="750" y="938"/>
                    <a:pt x="786" y="950"/>
                    <a:pt x="834" y="950"/>
                  </a:cubicBezTo>
                  <a:cubicBezTo>
                    <a:pt x="881" y="950"/>
                    <a:pt x="929" y="938"/>
                    <a:pt x="953" y="903"/>
                  </a:cubicBezTo>
                  <a:cubicBezTo>
                    <a:pt x="1012" y="843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29" y="272"/>
                  </a:lnTo>
                  <a:cubicBezTo>
                    <a:pt x="989" y="212"/>
                    <a:pt x="989" y="105"/>
                    <a:pt x="929" y="46"/>
                  </a:cubicBezTo>
                  <a:cubicBezTo>
                    <a:pt x="899" y="16"/>
                    <a:pt x="858" y="1"/>
                    <a:pt x="816" y="1"/>
                  </a:cubicBezTo>
                  <a:cubicBezTo>
                    <a:pt x="774" y="1"/>
                    <a:pt x="733" y="16"/>
                    <a:pt x="703" y="46"/>
                  </a:cubicBezTo>
                  <a:lnTo>
                    <a:pt x="488" y="248"/>
                  </a:ln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33;p62">
              <a:extLst>
                <a:ext uri="{FF2B5EF4-FFF2-40B4-BE49-F238E27FC236}">
                  <a16:creationId xmlns:a16="http://schemas.microsoft.com/office/drawing/2014/main" id="{065ED6CD-8E12-44C5-B4CE-DF13E4FD0BBE}"/>
                </a:ext>
              </a:extLst>
            </p:cNvPr>
            <p:cNvSpPr/>
            <p:nvPr/>
          </p:nvSpPr>
          <p:spPr>
            <a:xfrm>
              <a:off x="8244479" y="3601602"/>
              <a:ext cx="32623" cy="30268"/>
            </a:xfrm>
            <a:custGeom>
              <a:avLst/>
              <a:gdLst/>
              <a:ahLst/>
              <a:cxnLst/>
              <a:rect l="l" t="t" r="r" b="b"/>
              <a:pathLst>
                <a:path w="1025" h="951" extrusionOk="0">
                  <a:moveTo>
                    <a:pt x="179" y="1"/>
                  </a:moveTo>
                  <a:cubicBezTo>
                    <a:pt x="140" y="1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74" y="474"/>
                  </a:lnTo>
                  <a:lnTo>
                    <a:pt x="72" y="688"/>
                  </a:lnTo>
                  <a:cubicBezTo>
                    <a:pt x="1" y="748"/>
                    <a:pt x="1" y="855"/>
                    <a:pt x="72" y="914"/>
                  </a:cubicBezTo>
                  <a:cubicBezTo>
                    <a:pt x="96" y="938"/>
                    <a:pt x="143" y="950"/>
                    <a:pt x="179" y="950"/>
                  </a:cubicBezTo>
                  <a:cubicBezTo>
                    <a:pt x="227" y="950"/>
                    <a:pt x="274" y="938"/>
                    <a:pt x="298" y="914"/>
                  </a:cubicBezTo>
                  <a:lnTo>
                    <a:pt x="513" y="700"/>
                  </a:lnTo>
                  <a:lnTo>
                    <a:pt x="727" y="914"/>
                  </a:lnTo>
                  <a:cubicBezTo>
                    <a:pt x="751" y="938"/>
                    <a:pt x="798" y="950"/>
                    <a:pt x="846" y="950"/>
                  </a:cubicBezTo>
                  <a:cubicBezTo>
                    <a:pt x="882" y="950"/>
                    <a:pt x="929" y="938"/>
                    <a:pt x="965" y="914"/>
                  </a:cubicBezTo>
                  <a:cubicBezTo>
                    <a:pt x="1024" y="855"/>
                    <a:pt x="1024" y="748"/>
                    <a:pt x="965" y="688"/>
                  </a:cubicBezTo>
                  <a:lnTo>
                    <a:pt x="727" y="474"/>
                  </a:lnTo>
                  <a:lnTo>
                    <a:pt x="929" y="271"/>
                  </a:lnTo>
                  <a:cubicBezTo>
                    <a:pt x="989" y="212"/>
                    <a:pt x="989" y="105"/>
                    <a:pt x="929" y="45"/>
                  </a:cubicBezTo>
                  <a:cubicBezTo>
                    <a:pt x="899" y="15"/>
                    <a:pt x="858" y="1"/>
                    <a:pt x="816" y="1"/>
                  </a:cubicBezTo>
                  <a:cubicBezTo>
                    <a:pt x="774" y="1"/>
                    <a:pt x="733" y="15"/>
                    <a:pt x="703" y="45"/>
                  </a:cubicBezTo>
                  <a:lnTo>
                    <a:pt x="501" y="260"/>
                  </a:lnTo>
                  <a:lnTo>
                    <a:pt x="286" y="45"/>
                  </a:lnTo>
                  <a:cubicBezTo>
                    <a:pt x="257" y="15"/>
                    <a:pt x="218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34;p62">
              <a:extLst>
                <a:ext uri="{FF2B5EF4-FFF2-40B4-BE49-F238E27FC236}">
                  <a16:creationId xmlns:a16="http://schemas.microsoft.com/office/drawing/2014/main" id="{682285F8-80B1-4E79-B6FD-A925B21992BF}"/>
                </a:ext>
              </a:extLst>
            </p:cNvPr>
            <p:cNvSpPr/>
            <p:nvPr/>
          </p:nvSpPr>
          <p:spPr>
            <a:xfrm>
              <a:off x="8156190" y="3533396"/>
              <a:ext cx="32241" cy="30236"/>
            </a:xfrm>
            <a:custGeom>
              <a:avLst/>
              <a:gdLst/>
              <a:ahLst/>
              <a:cxnLst/>
              <a:rect l="l" t="t" r="r" b="b"/>
              <a:pathLst>
                <a:path w="1013" h="950" extrusionOk="0">
                  <a:moveTo>
                    <a:pt x="167" y="0"/>
                  </a:moveTo>
                  <a:cubicBezTo>
                    <a:pt x="128" y="0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62" y="474"/>
                  </a:lnTo>
                  <a:lnTo>
                    <a:pt x="60" y="688"/>
                  </a:lnTo>
                  <a:cubicBezTo>
                    <a:pt x="0" y="748"/>
                    <a:pt x="0" y="855"/>
                    <a:pt x="60" y="914"/>
                  </a:cubicBezTo>
                  <a:cubicBezTo>
                    <a:pt x="84" y="938"/>
                    <a:pt x="131" y="950"/>
                    <a:pt x="179" y="950"/>
                  </a:cubicBezTo>
                  <a:cubicBezTo>
                    <a:pt x="215" y="950"/>
                    <a:pt x="262" y="938"/>
                    <a:pt x="298" y="914"/>
                  </a:cubicBezTo>
                  <a:lnTo>
                    <a:pt x="500" y="700"/>
                  </a:lnTo>
                  <a:lnTo>
                    <a:pt x="715" y="914"/>
                  </a:lnTo>
                  <a:cubicBezTo>
                    <a:pt x="739" y="938"/>
                    <a:pt x="786" y="950"/>
                    <a:pt x="834" y="950"/>
                  </a:cubicBezTo>
                  <a:cubicBezTo>
                    <a:pt x="870" y="950"/>
                    <a:pt x="917" y="938"/>
                    <a:pt x="953" y="914"/>
                  </a:cubicBezTo>
                  <a:cubicBezTo>
                    <a:pt x="1012" y="855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17" y="271"/>
                  </a:lnTo>
                  <a:cubicBezTo>
                    <a:pt x="977" y="212"/>
                    <a:pt x="977" y="105"/>
                    <a:pt x="917" y="45"/>
                  </a:cubicBezTo>
                  <a:cubicBezTo>
                    <a:pt x="887" y="15"/>
                    <a:pt x="849" y="0"/>
                    <a:pt x="810" y="0"/>
                  </a:cubicBezTo>
                  <a:cubicBezTo>
                    <a:pt x="771" y="0"/>
                    <a:pt x="733" y="15"/>
                    <a:pt x="703" y="45"/>
                  </a:cubicBezTo>
                  <a:lnTo>
                    <a:pt x="489" y="259"/>
                  </a:lnTo>
                  <a:lnTo>
                    <a:pt x="274" y="45"/>
                  </a:lnTo>
                  <a:cubicBezTo>
                    <a:pt x="244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313;p62">
            <a:extLst>
              <a:ext uri="{FF2B5EF4-FFF2-40B4-BE49-F238E27FC236}">
                <a16:creationId xmlns:a16="http://schemas.microsoft.com/office/drawing/2014/main" id="{0CF0AFF5-E028-4355-AB7E-084AD02398CA}"/>
              </a:ext>
            </a:extLst>
          </p:cNvPr>
          <p:cNvGrpSpPr/>
          <p:nvPr/>
        </p:nvGrpSpPr>
        <p:grpSpPr>
          <a:xfrm>
            <a:off x="1362135" y="3072713"/>
            <a:ext cx="426329" cy="332375"/>
            <a:chOff x="2611458" y="3816374"/>
            <a:chExt cx="426329" cy="332375"/>
          </a:xfrm>
        </p:grpSpPr>
        <p:sp>
          <p:nvSpPr>
            <p:cNvPr id="62" name="Google Shape;10314;p62">
              <a:extLst>
                <a:ext uri="{FF2B5EF4-FFF2-40B4-BE49-F238E27FC236}">
                  <a16:creationId xmlns:a16="http://schemas.microsoft.com/office/drawing/2014/main" id="{38D1F8A9-696D-4EFB-BEB6-F7A5CF0E6121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315;p62">
              <a:extLst>
                <a:ext uri="{FF2B5EF4-FFF2-40B4-BE49-F238E27FC236}">
                  <a16:creationId xmlns:a16="http://schemas.microsoft.com/office/drawing/2014/main" id="{B36C5919-6CF8-4D1A-8FF8-4AD8DBD368E5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316;p62">
              <a:extLst>
                <a:ext uri="{FF2B5EF4-FFF2-40B4-BE49-F238E27FC236}">
                  <a16:creationId xmlns:a16="http://schemas.microsoft.com/office/drawing/2014/main" id="{50869E0E-68F9-4964-838E-8F197E07F9E6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317;p62">
              <a:extLst>
                <a:ext uri="{FF2B5EF4-FFF2-40B4-BE49-F238E27FC236}">
                  <a16:creationId xmlns:a16="http://schemas.microsoft.com/office/drawing/2014/main" id="{97F1E8FD-6DB8-43E8-B4E5-2C6A7E2F58DB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318;p62">
              <a:extLst>
                <a:ext uri="{FF2B5EF4-FFF2-40B4-BE49-F238E27FC236}">
                  <a16:creationId xmlns:a16="http://schemas.microsoft.com/office/drawing/2014/main" id="{ECA22582-45CA-4380-B0DE-36803441E141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319;p62">
              <a:extLst>
                <a:ext uri="{FF2B5EF4-FFF2-40B4-BE49-F238E27FC236}">
                  <a16:creationId xmlns:a16="http://schemas.microsoft.com/office/drawing/2014/main" id="{EBB87C57-38A5-4A65-BDFD-FA2489EBFC55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320;p62">
              <a:extLst>
                <a:ext uri="{FF2B5EF4-FFF2-40B4-BE49-F238E27FC236}">
                  <a16:creationId xmlns:a16="http://schemas.microsoft.com/office/drawing/2014/main" id="{C10854C9-516D-45DF-B9DD-21268B13B60D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321;p62">
              <a:extLst>
                <a:ext uri="{FF2B5EF4-FFF2-40B4-BE49-F238E27FC236}">
                  <a16:creationId xmlns:a16="http://schemas.microsoft.com/office/drawing/2014/main" id="{2DBF2F1D-40CC-418C-8E90-F3B2BD4CFB29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322;p62">
              <a:extLst>
                <a:ext uri="{FF2B5EF4-FFF2-40B4-BE49-F238E27FC236}">
                  <a16:creationId xmlns:a16="http://schemas.microsoft.com/office/drawing/2014/main" id="{43C304C1-0BE8-46F1-B23B-574D1CD2ACDB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323;p62">
              <a:extLst>
                <a:ext uri="{FF2B5EF4-FFF2-40B4-BE49-F238E27FC236}">
                  <a16:creationId xmlns:a16="http://schemas.microsoft.com/office/drawing/2014/main" id="{439E6D64-AB28-479A-9A0C-880B951EE9B4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12413;p66">
            <a:extLst>
              <a:ext uri="{FF2B5EF4-FFF2-40B4-BE49-F238E27FC236}">
                <a16:creationId xmlns:a16="http://schemas.microsoft.com/office/drawing/2014/main" id="{D315FB05-3A48-4118-9D11-21E05184BDEF}"/>
              </a:ext>
            </a:extLst>
          </p:cNvPr>
          <p:cNvGrpSpPr/>
          <p:nvPr/>
        </p:nvGrpSpPr>
        <p:grpSpPr>
          <a:xfrm>
            <a:off x="1392411" y="3668771"/>
            <a:ext cx="419913" cy="308109"/>
            <a:chOff x="1341727" y="2483349"/>
            <a:chExt cx="419913" cy="308109"/>
          </a:xfrm>
        </p:grpSpPr>
        <p:sp>
          <p:nvSpPr>
            <p:cNvPr id="73" name="Google Shape;12414;p66">
              <a:extLst>
                <a:ext uri="{FF2B5EF4-FFF2-40B4-BE49-F238E27FC236}">
                  <a16:creationId xmlns:a16="http://schemas.microsoft.com/office/drawing/2014/main" id="{354BEE9D-465F-40DF-A82F-3E10857FE0C4}"/>
                </a:ext>
              </a:extLst>
            </p:cNvPr>
            <p:cNvSpPr/>
            <p:nvPr/>
          </p:nvSpPr>
          <p:spPr>
            <a:xfrm>
              <a:off x="1623896" y="2522310"/>
              <a:ext cx="53488" cy="18605"/>
            </a:xfrm>
            <a:custGeom>
              <a:avLst/>
              <a:gdLst/>
              <a:ahLst/>
              <a:cxnLst/>
              <a:rect l="l" t="t" r="r" b="b"/>
              <a:pathLst>
                <a:path w="1406" h="489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22"/>
                    <a:pt x="167" y="322"/>
                  </a:cubicBezTo>
                  <a:cubicBezTo>
                    <a:pt x="346" y="322"/>
                    <a:pt x="882" y="358"/>
                    <a:pt x="1144" y="477"/>
                  </a:cubicBezTo>
                  <a:cubicBezTo>
                    <a:pt x="1167" y="489"/>
                    <a:pt x="1179" y="489"/>
                    <a:pt x="1215" y="489"/>
                  </a:cubicBezTo>
                  <a:cubicBezTo>
                    <a:pt x="1275" y="489"/>
                    <a:pt x="1334" y="465"/>
                    <a:pt x="1358" y="406"/>
                  </a:cubicBezTo>
                  <a:cubicBezTo>
                    <a:pt x="1406" y="346"/>
                    <a:pt x="1358" y="239"/>
                    <a:pt x="1286" y="191"/>
                  </a:cubicBezTo>
                  <a:cubicBezTo>
                    <a:pt x="917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15;p66">
              <a:extLst>
                <a:ext uri="{FF2B5EF4-FFF2-40B4-BE49-F238E27FC236}">
                  <a16:creationId xmlns:a16="http://schemas.microsoft.com/office/drawing/2014/main" id="{39CAFE77-4BA8-4CAA-B6FE-1464D345471C}"/>
                </a:ext>
              </a:extLst>
            </p:cNvPr>
            <p:cNvSpPr/>
            <p:nvPr/>
          </p:nvSpPr>
          <p:spPr>
            <a:xfrm>
              <a:off x="1341727" y="2483349"/>
              <a:ext cx="419913" cy="308109"/>
            </a:xfrm>
            <a:custGeom>
              <a:avLst/>
              <a:gdLst/>
              <a:ahLst/>
              <a:cxnLst/>
              <a:rect l="l" t="t" r="r" b="b"/>
              <a:pathLst>
                <a:path w="11038" h="8098" extrusionOk="0">
                  <a:moveTo>
                    <a:pt x="9156" y="501"/>
                  </a:moveTo>
                  <a:lnTo>
                    <a:pt x="9156" y="1168"/>
                  </a:lnTo>
                  <a:cubicBezTo>
                    <a:pt x="9156" y="1275"/>
                    <a:pt x="9120" y="1394"/>
                    <a:pt x="9073" y="1489"/>
                  </a:cubicBezTo>
                  <a:lnTo>
                    <a:pt x="9001" y="1644"/>
                  </a:lnTo>
                  <a:cubicBezTo>
                    <a:pt x="8989" y="1680"/>
                    <a:pt x="8989" y="1692"/>
                    <a:pt x="8989" y="1727"/>
                  </a:cubicBezTo>
                  <a:lnTo>
                    <a:pt x="8989" y="2061"/>
                  </a:lnTo>
                  <a:cubicBezTo>
                    <a:pt x="8989" y="2299"/>
                    <a:pt x="8894" y="2525"/>
                    <a:pt x="8715" y="2692"/>
                  </a:cubicBezTo>
                  <a:cubicBezTo>
                    <a:pt x="8537" y="2858"/>
                    <a:pt x="8311" y="2942"/>
                    <a:pt x="8072" y="2942"/>
                  </a:cubicBezTo>
                  <a:cubicBezTo>
                    <a:pt x="7620" y="2918"/>
                    <a:pt x="7227" y="2513"/>
                    <a:pt x="7227" y="2025"/>
                  </a:cubicBezTo>
                  <a:lnTo>
                    <a:pt x="7227" y="1727"/>
                  </a:lnTo>
                  <a:cubicBezTo>
                    <a:pt x="7227" y="1692"/>
                    <a:pt x="7227" y="1680"/>
                    <a:pt x="7215" y="1644"/>
                  </a:cubicBezTo>
                  <a:lnTo>
                    <a:pt x="7108" y="1453"/>
                  </a:lnTo>
                  <a:cubicBezTo>
                    <a:pt x="7084" y="1382"/>
                    <a:pt x="7049" y="1311"/>
                    <a:pt x="7049" y="1215"/>
                  </a:cubicBezTo>
                  <a:lnTo>
                    <a:pt x="7049" y="1203"/>
                  </a:lnTo>
                  <a:cubicBezTo>
                    <a:pt x="7049" y="810"/>
                    <a:pt x="7370" y="501"/>
                    <a:pt x="7751" y="501"/>
                  </a:cubicBezTo>
                  <a:close/>
                  <a:moveTo>
                    <a:pt x="3274" y="322"/>
                  </a:moveTo>
                  <a:cubicBezTo>
                    <a:pt x="3548" y="322"/>
                    <a:pt x="3786" y="429"/>
                    <a:pt x="3989" y="632"/>
                  </a:cubicBezTo>
                  <a:cubicBezTo>
                    <a:pt x="4179" y="834"/>
                    <a:pt x="4298" y="1108"/>
                    <a:pt x="4310" y="1394"/>
                  </a:cubicBezTo>
                  <a:cubicBezTo>
                    <a:pt x="4346" y="1739"/>
                    <a:pt x="4441" y="2442"/>
                    <a:pt x="4608" y="2858"/>
                  </a:cubicBezTo>
                  <a:cubicBezTo>
                    <a:pt x="4358" y="2942"/>
                    <a:pt x="3870" y="3096"/>
                    <a:pt x="3274" y="3096"/>
                  </a:cubicBezTo>
                  <a:cubicBezTo>
                    <a:pt x="3253" y="3097"/>
                    <a:pt x="3232" y="3097"/>
                    <a:pt x="3210" y="3097"/>
                  </a:cubicBezTo>
                  <a:cubicBezTo>
                    <a:pt x="2654" y="3097"/>
                    <a:pt x="2182" y="2951"/>
                    <a:pt x="1953" y="2870"/>
                  </a:cubicBezTo>
                  <a:cubicBezTo>
                    <a:pt x="2096" y="2442"/>
                    <a:pt x="2215" y="1739"/>
                    <a:pt x="2226" y="1394"/>
                  </a:cubicBezTo>
                  <a:cubicBezTo>
                    <a:pt x="2250" y="1096"/>
                    <a:pt x="2357" y="834"/>
                    <a:pt x="2560" y="632"/>
                  </a:cubicBezTo>
                  <a:cubicBezTo>
                    <a:pt x="2750" y="429"/>
                    <a:pt x="3000" y="322"/>
                    <a:pt x="3274" y="322"/>
                  </a:cubicBezTo>
                  <a:close/>
                  <a:moveTo>
                    <a:pt x="7751" y="3192"/>
                  </a:moveTo>
                  <a:cubicBezTo>
                    <a:pt x="7858" y="3227"/>
                    <a:pt x="7965" y="3251"/>
                    <a:pt x="8084" y="3251"/>
                  </a:cubicBezTo>
                  <a:lnTo>
                    <a:pt x="8120" y="3251"/>
                  </a:lnTo>
                  <a:cubicBezTo>
                    <a:pt x="8239" y="3251"/>
                    <a:pt x="8358" y="3239"/>
                    <a:pt x="8477" y="3192"/>
                  </a:cubicBezTo>
                  <a:lnTo>
                    <a:pt x="8477" y="3192"/>
                  </a:lnTo>
                  <a:cubicBezTo>
                    <a:pt x="8465" y="3251"/>
                    <a:pt x="8477" y="3299"/>
                    <a:pt x="8501" y="3346"/>
                  </a:cubicBezTo>
                  <a:lnTo>
                    <a:pt x="8358" y="3477"/>
                  </a:lnTo>
                  <a:cubicBezTo>
                    <a:pt x="8287" y="3549"/>
                    <a:pt x="8203" y="3585"/>
                    <a:pt x="8108" y="3585"/>
                  </a:cubicBezTo>
                  <a:cubicBezTo>
                    <a:pt x="8025" y="3585"/>
                    <a:pt x="7930" y="3549"/>
                    <a:pt x="7858" y="3477"/>
                  </a:cubicBezTo>
                  <a:lnTo>
                    <a:pt x="7727" y="3346"/>
                  </a:lnTo>
                  <a:cubicBezTo>
                    <a:pt x="7739" y="3299"/>
                    <a:pt x="7751" y="3251"/>
                    <a:pt x="7751" y="3192"/>
                  </a:cubicBezTo>
                  <a:close/>
                  <a:moveTo>
                    <a:pt x="3691" y="3418"/>
                  </a:moveTo>
                  <a:cubicBezTo>
                    <a:pt x="3750" y="3537"/>
                    <a:pt x="3870" y="3644"/>
                    <a:pt x="4001" y="3668"/>
                  </a:cubicBezTo>
                  <a:lnTo>
                    <a:pt x="4584" y="3835"/>
                  </a:lnTo>
                  <a:cubicBezTo>
                    <a:pt x="4727" y="3882"/>
                    <a:pt x="4834" y="4013"/>
                    <a:pt x="4834" y="4180"/>
                  </a:cubicBezTo>
                  <a:lnTo>
                    <a:pt x="4834" y="5680"/>
                  </a:lnTo>
                  <a:cubicBezTo>
                    <a:pt x="4834" y="5871"/>
                    <a:pt x="4667" y="6037"/>
                    <a:pt x="4477" y="6037"/>
                  </a:cubicBezTo>
                  <a:lnTo>
                    <a:pt x="4477" y="4811"/>
                  </a:lnTo>
                  <a:cubicBezTo>
                    <a:pt x="4477" y="4549"/>
                    <a:pt x="4239" y="4311"/>
                    <a:pt x="3977" y="4311"/>
                  </a:cubicBezTo>
                  <a:lnTo>
                    <a:pt x="2584" y="4311"/>
                  </a:lnTo>
                  <a:cubicBezTo>
                    <a:pt x="2310" y="4311"/>
                    <a:pt x="2084" y="4537"/>
                    <a:pt x="2084" y="4811"/>
                  </a:cubicBezTo>
                  <a:lnTo>
                    <a:pt x="2084" y="6037"/>
                  </a:lnTo>
                  <a:lnTo>
                    <a:pt x="2072" y="6037"/>
                  </a:lnTo>
                  <a:cubicBezTo>
                    <a:pt x="1869" y="6037"/>
                    <a:pt x="1715" y="5871"/>
                    <a:pt x="1715" y="5680"/>
                  </a:cubicBezTo>
                  <a:lnTo>
                    <a:pt x="1715" y="4180"/>
                  </a:lnTo>
                  <a:cubicBezTo>
                    <a:pt x="1715" y="4013"/>
                    <a:pt x="1810" y="3882"/>
                    <a:pt x="1965" y="3835"/>
                  </a:cubicBezTo>
                  <a:lnTo>
                    <a:pt x="2548" y="3668"/>
                  </a:lnTo>
                  <a:cubicBezTo>
                    <a:pt x="2679" y="3620"/>
                    <a:pt x="2798" y="3537"/>
                    <a:pt x="2858" y="3418"/>
                  </a:cubicBezTo>
                  <a:cubicBezTo>
                    <a:pt x="2988" y="3430"/>
                    <a:pt x="3119" y="3430"/>
                    <a:pt x="3274" y="3430"/>
                  </a:cubicBezTo>
                  <a:cubicBezTo>
                    <a:pt x="3417" y="3430"/>
                    <a:pt x="3560" y="3418"/>
                    <a:pt x="3691" y="3418"/>
                  </a:cubicBezTo>
                  <a:close/>
                  <a:moveTo>
                    <a:pt x="8668" y="3608"/>
                  </a:moveTo>
                  <a:cubicBezTo>
                    <a:pt x="8715" y="3644"/>
                    <a:pt x="8763" y="3656"/>
                    <a:pt x="8811" y="3668"/>
                  </a:cubicBezTo>
                  <a:lnTo>
                    <a:pt x="9382" y="3835"/>
                  </a:lnTo>
                  <a:cubicBezTo>
                    <a:pt x="9537" y="3882"/>
                    <a:pt x="9644" y="4013"/>
                    <a:pt x="9644" y="4180"/>
                  </a:cubicBezTo>
                  <a:lnTo>
                    <a:pt x="9644" y="5680"/>
                  </a:lnTo>
                  <a:cubicBezTo>
                    <a:pt x="9644" y="5871"/>
                    <a:pt x="9477" y="6037"/>
                    <a:pt x="9287" y="6037"/>
                  </a:cubicBezTo>
                  <a:lnTo>
                    <a:pt x="8584" y="6037"/>
                  </a:lnTo>
                  <a:lnTo>
                    <a:pt x="8584" y="6025"/>
                  </a:lnTo>
                  <a:lnTo>
                    <a:pt x="8584" y="5668"/>
                  </a:lnTo>
                  <a:lnTo>
                    <a:pt x="9120" y="5668"/>
                  </a:lnTo>
                  <a:cubicBezTo>
                    <a:pt x="9204" y="5668"/>
                    <a:pt x="9287" y="5597"/>
                    <a:pt x="9287" y="5502"/>
                  </a:cubicBezTo>
                  <a:lnTo>
                    <a:pt x="9287" y="4466"/>
                  </a:lnTo>
                  <a:cubicBezTo>
                    <a:pt x="9287" y="4370"/>
                    <a:pt x="9204" y="4299"/>
                    <a:pt x="9120" y="4299"/>
                  </a:cubicBezTo>
                  <a:cubicBezTo>
                    <a:pt x="9025" y="4299"/>
                    <a:pt x="8954" y="4370"/>
                    <a:pt x="8954" y="4466"/>
                  </a:cubicBezTo>
                  <a:lnTo>
                    <a:pt x="8954" y="5335"/>
                  </a:lnTo>
                  <a:lnTo>
                    <a:pt x="8584" y="5335"/>
                  </a:lnTo>
                  <a:lnTo>
                    <a:pt x="8584" y="4644"/>
                  </a:lnTo>
                  <a:cubicBezTo>
                    <a:pt x="8584" y="4466"/>
                    <a:pt x="8430" y="4311"/>
                    <a:pt x="8251" y="4311"/>
                  </a:cubicBezTo>
                  <a:lnTo>
                    <a:pt x="6513" y="4311"/>
                  </a:lnTo>
                  <a:lnTo>
                    <a:pt x="6513" y="4180"/>
                  </a:lnTo>
                  <a:lnTo>
                    <a:pt x="6548" y="4180"/>
                  </a:lnTo>
                  <a:cubicBezTo>
                    <a:pt x="6548" y="4013"/>
                    <a:pt x="6644" y="3882"/>
                    <a:pt x="6798" y="3835"/>
                  </a:cubicBezTo>
                  <a:lnTo>
                    <a:pt x="7382" y="3668"/>
                  </a:lnTo>
                  <a:cubicBezTo>
                    <a:pt x="7418" y="3656"/>
                    <a:pt x="7477" y="3644"/>
                    <a:pt x="7513" y="3608"/>
                  </a:cubicBezTo>
                  <a:lnTo>
                    <a:pt x="7620" y="3716"/>
                  </a:lnTo>
                  <a:cubicBezTo>
                    <a:pt x="7751" y="3847"/>
                    <a:pt x="7918" y="3906"/>
                    <a:pt x="8096" y="3906"/>
                  </a:cubicBezTo>
                  <a:cubicBezTo>
                    <a:pt x="8275" y="3906"/>
                    <a:pt x="8453" y="3835"/>
                    <a:pt x="8573" y="3716"/>
                  </a:cubicBezTo>
                  <a:lnTo>
                    <a:pt x="8668" y="3608"/>
                  </a:lnTo>
                  <a:close/>
                  <a:moveTo>
                    <a:pt x="8287" y="4644"/>
                  </a:moveTo>
                  <a:cubicBezTo>
                    <a:pt x="8287" y="4644"/>
                    <a:pt x="8299" y="4644"/>
                    <a:pt x="8299" y="4656"/>
                  </a:cubicBezTo>
                  <a:lnTo>
                    <a:pt x="8299" y="6037"/>
                  </a:lnTo>
                  <a:cubicBezTo>
                    <a:pt x="8299" y="6037"/>
                    <a:pt x="8299" y="6049"/>
                    <a:pt x="8287" y="6049"/>
                  </a:cubicBezTo>
                  <a:lnTo>
                    <a:pt x="6215" y="6049"/>
                  </a:lnTo>
                  <a:cubicBezTo>
                    <a:pt x="6215" y="6049"/>
                    <a:pt x="6203" y="6049"/>
                    <a:pt x="6203" y="6037"/>
                  </a:cubicBezTo>
                  <a:lnTo>
                    <a:pt x="6203" y="4656"/>
                  </a:lnTo>
                  <a:lnTo>
                    <a:pt x="8287" y="4644"/>
                  </a:lnTo>
                  <a:close/>
                  <a:moveTo>
                    <a:pt x="2084" y="6371"/>
                  </a:moveTo>
                  <a:lnTo>
                    <a:pt x="2084" y="6740"/>
                  </a:lnTo>
                  <a:lnTo>
                    <a:pt x="679" y="6740"/>
                  </a:lnTo>
                  <a:lnTo>
                    <a:pt x="679" y="6371"/>
                  </a:lnTo>
                  <a:close/>
                  <a:moveTo>
                    <a:pt x="10382" y="6371"/>
                  </a:moveTo>
                  <a:lnTo>
                    <a:pt x="10382" y="6740"/>
                  </a:lnTo>
                  <a:lnTo>
                    <a:pt x="4477" y="6740"/>
                  </a:lnTo>
                  <a:lnTo>
                    <a:pt x="4477" y="6371"/>
                  </a:lnTo>
                  <a:close/>
                  <a:moveTo>
                    <a:pt x="3953" y="4644"/>
                  </a:moveTo>
                  <a:cubicBezTo>
                    <a:pt x="4060" y="4644"/>
                    <a:pt x="4131" y="4728"/>
                    <a:pt x="4131" y="4823"/>
                  </a:cubicBezTo>
                  <a:lnTo>
                    <a:pt x="4131" y="7085"/>
                  </a:lnTo>
                  <a:lnTo>
                    <a:pt x="2393" y="7085"/>
                  </a:lnTo>
                  <a:lnTo>
                    <a:pt x="2393" y="4823"/>
                  </a:lnTo>
                  <a:cubicBezTo>
                    <a:pt x="2393" y="4716"/>
                    <a:pt x="2488" y="4644"/>
                    <a:pt x="2572" y="4644"/>
                  </a:cubicBezTo>
                  <a:close/>
                  <a:moveTo>
                    <a:pt x="3274" y="1"/>
                  </a:moveTo>
                  <a:cubicBezTo>
                    <a:pt x="2548" y="1"/>
                    <a:pt x="1965" y="596"/>
                    <a:pt x="1905" y="1370"/>
                  </a:cubicBezTo>
                  <a:cubicBezTo>
                    <a:pt x="1869" y="1692"/>
                    <a:pt x="1774" y="2346"/>
                    <a:pt x="1631" y="2751"/>
                  </a:cubicBezTo>
                  <a:cubicBezTo>
                    <a:pt x="1607" y="2835"/>
                    <a:pt x="1607" y="2930"/>
                    <a:pt x="1655" y="3001"/>
                  </a:cubicBezTo>
                  <a:cubicBezTo>
                    <a:pt x="1691" y="3073"/>
                    <a:pt x="1750" y="3156"/>
                    <a:pt x="1845" y="3180"/>
                  </a:cubicBezTo>
                  <a:cubicBezTo>
                    <a:pt x="1988" y="3227"/>
                    <a:pt x="2215" y="3299"/>
                    <a:pt x="2488" y="3358"/>
                  </a:cubicBezTo>
                  <a:lnTo>
                    <a:pt x="2465" y="3358"/>
                  </a:lnTo>
                  <a:lnTo>
                    <a:pt x="1893" y="3525"/>
                  </a:lnTo>
                  <a:cubicBezTo>
                    <a:pt x="1595" y="3608"/>
                    <a:pt x="1393" y="3882"/>
                    <a:pt x="1393" y="4180"/>
                  </a:cubicBezTo>
                  <a:lnTo>
                    <a:pt x="1393" y="5680"/>
                  </a:lnTo>
                  <a:cubicBezTo>
                    <a:pt x="1393" y="5811"/>
                    <a:pt x="1429" y="5930"/>
                    <a:pt x="1500" y="6037"/>
                  </a:cubicBezTo>
                  <a:lnTo>
                    <a:pt x="167" y="6037"/>
                  </a:lnTo>
                  <a:cubicBezTo>
                    <a:pt x="71" y="6037"/>
                    <a:pt x="0" y="6109"/>
                    <a:pt x="0" y="6204"/>
                  </a:cubicBezTo>
                  <a:cubicBezTo>
                    <a:pt x="0" y="6287"/>
                    <a:pt x="71" y="6371"/>
                    <a:pt x="167" y="6371"/>
                  </a:cubicBezTo>
                  <a:lnTo>
                    <a:pt x="345" y="6371"/>
                  </a:lnTo>
                  <a:lnTo>
                    <a:pt x="345" y="7930"/>
                  </a:lnTo>
                  <a:cubicBezTo>
                    <a:pt x="345" y="8014"/>
                    <a:pt x="417" y="8097"/>
                    <a:pt x="500" y="8097"/>
                  </a:cubicBezTo>
                  <a:cubicBezTo>
                    <a:pt x="595" y="8097"/>
                    <a:pt x="667" y="8014"/>
                    <a:pt x="667" y="7930"/>
                  </a:cubicBezTo>
                  <a:lnTo>
                    <a:pt x="667" y="7049"/>
                  </a:lnTo>
                  <a:lnTo>
                    <a:pt x="2072" y="7049"/>
                  </a:lnTo>
                  <a:lnTo>
                    <a:pt x="2072" y="7930"/>
                  </a:lnTo>
                  <a:cubicBezTo>
                    <a:pt x="2072" y="8014"/>
                    <a:pt x="2143" y="8097"/>
                    <a:pt x="2226" y="8097"/>
                  </a:cubicBezTo>
                  <a:cubicBezTo>
                    <a:pt x="2322" y="8097"/>
                    <a:pt x="2393" y="8014"/>
                    <a:pt x="2393" y="7930"/>
                  </a:cubicBezTo>
                  <a:lnTo>
                    <a:pt x="2393" y="7395"/>
                  </a:lnTo>
                  <a:lnTo>
                    <a:pt x="4155" y="7395"/>
                  </a:lnTo>
                  <a:lnTo>
                    <a:pt x="4155" y="7930"/>
                  </a:lnTo>
                  <a:cubicBezTo>
                    <a:pt x="4155" y="8014"/>
                    <a:pt x="4227" y="8097"/>
                    <a:pt x="4310" y="8097"/>
                  </a:cubicBezTo>
                  <a:cubicBezTo>
                    <a:pt x="4405" y="8097"/>
                    <a:pt x="4477" y="8014"/>
                    <a:pt x="4477" y="7930"/>
                  </a:cubicBezTo>
                  <a:lnTo>
                    <a:pt x="4477" y="7049"/>
                  </a:lnTo>
                  <a:lnTo>
                    <a:pt x="10370" y="7049"/>
                  </a:lnTo>
                  <a:lnTo>
                    <a:pt x="10370" y="7930"/>
                  </a:lnTo>
                  <a:cubicBezTo>
                    <a:pt x="10370" y="8014"/>
                    <a:pt x="10442" y="8097"/>
                    <a:pt x="10537" y="8097"/>
                  </a:cubicBezTo>
                  <a:cubicBezTo>
                    <a:pt x="10620" y="8097"/>
                    <a:pt x="10704" y="8014"/>
                    <a:pt x="10704" y="7930"/>
                  </a:cubicBezTo>
                  <a:lnTo>
                    <a:pt x="10704" y="6371"/>
                  </a:lnTo>
                  <a:lnTo>
                    <a:pt x="10882" y="6371"/>
                  </a:lnTo>
                  <a:cubicBezTo>
                    <a:pt x="10966" y="6371"/>
                    <a:pt x="11037" y="6287"/>
                    <a:pt x="11037" y="6204"/>
                  </a:cubicBezTo>
                  <a:cubicBezTo>
                    <a:pt x="11037" y="6109"/>
                    <a:pt x="10966" y="6037"/>
                    <a:pt x="10882" y="6037"/>
                  </a:cubicBezTo>
                  <a:lnTo>
                    <a:pt x="9894" y="6037"/>
                  </a:lnTo>
                  <a:cubicBezTo>
                    <a:pt x="9954" y="5930"/>
                    <a:pt x="10001" y="5811"/>
                    <a:pt x="10001" y="5680"/>
                  </a:cubicBezTo>
                  <a:lnTo>
                    <a:pt x="10001" y="4180"/>
                  </a:lnTo>
                  <a:cubicBezTo>
                    <a:pt x="10001" y="3882"/>
                    <a:pt x="9787" y="3608"/>
                    <a:pt x="9501" y="3525"/>
                  </a:cubicBezTo>
                  <a:lnTo>
                    <a:pt x="8930" y="3358"/>
                  </a:lnTo>
                  <a:cubicBezTo>
                    <a:pt x="8858" y="3335"/>
                    <a:pt x="8799" y="3275"/>
                    <a:pt x="8799" y="3180"/>
                  </a:cubicBezTo>
                  <a:lnTo>
                    <a:pt x="8799" y="3049"/>
                  </a:lnTo>
                  <a:cubicBezTo>
                    <a:pt x="8858" y="3001"/>
                    <a:pt x="8894" y="2977"/>
                    <a:pt x="8942" y="2918"/>
                  </a:cubicBezTo>
                  <a:cubicBezTo>
                    <a:pt x="9180" y="2692"/>
                    <a:pt x="9299" y="2382"/>
                    <a:pt x="9299" y="2049"/>
                  </a:cubicBezTo>
                  <a:lnTo>
                    <a:pt x="9299" y="1739"/>
                  </a:lnTo>
                  <a:lnTo>
                    <a:pt x="9358" y="1608"/>
                  </a:lnTo>
                  <a:cubicBezTo>
                    <a:pt x="9430" y="1453"/>
                    <a:pt x="9465" y="1311"/>
                    <a:pt x="9465" y="1144"/>
                  </a:cubicBezTo>
                  <a:lnTo>
                    <a:pt x="9465" y="310"/>
                  </a:lnTo>
                  <a:cubicBezTo>
                    <a:pt x="9465" y="215"/>
                    <a:pt x="9382" y="144"/>
                    <a:pt x="9299" y="144"/>
                  </a:cubicBezTo>
                  <a:lnTo>
                    <a:pt x="7739" y="144"/>
                  </a:lnTo>
                  <a:cubicBezTo>
                    <a:pt x="7168" y="144"/>
                    <a:pt x="6703" y="608"/>
                    <a:pt x="6703" y="1168"/>
                  </a:cubicBezTo>
                  <a:lnTo>
                    <a:pt x="6703" y="1191"/>
                  </a:lnTo>
                  <a:cubicBezTo>
                    <a:pt x="6703" y="1322"/>
                    <a:pt x="6739" y="1453"/>
                    <a:pt x="6798" y="1572"/>
                  </a:cubicBezTo>
                  <a:lnTo>
                    <a:pt x="6894" y="1739"/>
                  </a:lnTo>
                  <a:lnTo>
                    <a:pt x="6894" y="2001"/>
                  </a:lnTo>
                  <a:cubicBezTo>
                    <a:pt x="6894" y="2418"/>
                    <a:pt x="7096" y="2799"/>
                    <a:pt x="7406" y="3037"/>
                  </a:cubicBezTo>
                  <a:lnTo>
                    <a:pt x="7406" y="3180"/>
                  </a:lnTo>
                  <a:cubicBezTo>
                    <a:pt x="7406" y="3251"/>
                    <a:pt x="7346" y="3335"/>
                    <a:pt x="7275" y="3358"/>
                  </a:cubicBezTo>
                  <a:lnTo>
                    <a:pt x="6691" y="3525"/>
                  </a:lnTo>
                  <a:cubicBezTo>
                    <a:pt x="6394" y="3608"/>
                    <a:pt x="6203" y="3882"/>
                    <a:pt x="6203" y="4180"/>
                  </a:cubicBezTo>
                  <a:lnTo>
                    <a:pt x="6203" y="4311"/>
                  </a:lnTo>
                  <a:lnTo>
                    <a:pt x="6191" y="4311"/>
                  </a:lnTo>
                  <a:cubicBezTo>
                    <a:pt x="6013" y="4311"/>
                    <a:pt x="5858" y="4466"/>
                    <a:pt x="5858" y="4644"/>
                  </a:cubicBezTo>
                  <a:lnTo>
                    <a:pt x="5858" y="6025"/>
                  </a:lnTo>
                  <a:lnTo>
                    <a:pt x="5858" y="6037"/>
                  </a:lnTo>
                  <a:lnTo>
                    <a:pt x="5048" y="6037"/>
                  </a:lnTo>
                  <a:cubicBezTo>
                    <a:pt x="5108" y="5930"/>
                    <a:pt x="5144" y="5811"/>
                    <a:pt x="5144" y="5680"/>
                  </a:cubicBezTo>
                  <a:lnTo>
                    <a:pt x="5144" y="4180"/>
                  </a:lnTo>
                  <a:cubicBezTo>
                    <a:pt x="5144" y="3882"/>
                    <a:pt x="4941" y="3608"/>
                    <a:pt x="4655" y="3525"/>
                  </a:cubicBezTo>
                  <a:lnTo>
                    <a:pt x="4072" y="3358"/>
                  </a:lnTo>
                  <a:lnTo>
                    <a:pt x="4060" y="3358"/>
                  </a:lnTo>
                  <a:cubicBezTo>
                    <a:pt x="4346" y="3299"/>
                    <a:pt x="4560" y="3239"/>
                    <a:pt x="4703" y="3180"/>
                  </a:cubicBezTo>
                  <a:cubicBezTo>
                    <a:pt x="4786" y="3156"/>
                    <a:pt x="4846" y="3096"/>
                    <a:pt x="4893" y="3001"/>
                  </a:cubicBezTo>
                  <a:cubicBezTo>
                    <a:pt x="4941" y="2930"/>
                    <a:pt x="4941" y="2835"/>
                    <a:pt x="4905" y="2751"/>
                  </a:cubicBezTo>
                  <a:cubicBezTo>
                    <a:pt x="4763" y="2358"/>
                    <a:pt x="4655" y="1692"/>
                    <a:pt x="4643" y="1370"/>
                  </a:cubicBezTo>
                  <a:cubicBezTo>
                    <a:pt x="4584" y="572"/>
                    <a:pt x="4001" y="1"/>
                    <a:pt x="3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16;p66">
              <a:extLst>
                <a:ext uri="{FF2B5EF4-FFF2-40B4-BE49-F238E27FC236}">
                  <a16:creationId xmlns:a16="http://schemas.microsoft.com/office/drawing/2014/main" id="{DB42ECA8-B61A-42FF-9A6B-25C3A1D214F2}"/>
                </a:ext>
              </a:extLst>
            </p:cNvPr>
            <p:cNvSpPr/>
            <p:nvPr/>
          </p:nvSpPr>
          <p:spPr>
            <a:xfrm>
              <a:off x="1611228" y="2679979"/>
              <a:ext cx="12250" cy="1270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2677;p66">
            <a:extLst>
              <a:ext uri="{FF2B5EF4-FFF2-40B4-BE49-F238E27FC236}">
                <a16:creationId xmlns:a16="http://schemas.microsoft.com/office/drawing/2014/main" id="{F43C8A33-173F-42B6-97A1-E73E54A89665}"/>
              </a:ext>
            </a:extLst>
          </p:cNvPr>
          <p:cNvGrpSpPr/>
          <p:nvPr/>
        </p:nvGrpSpPr>
        <p:grpSpPr>
          <a:xfrm>
            <a:off x="1426315" y="4264096"/>
            <a:ext cx="352103" cy="352103"/>
            <a:chOff x="1819576" y="1511679"/>
            <a:chExt cx="352103" cy="352103"/>
          </a:xfrm>
        </p:grpSpPr>
        <p:sp>
          <p:nvSpPr>
            <p:cNvPr id="77" name="Google Shape;12678;p66">
              <a:extLst>
                <a:ext uri="{FF2B5EF4-FFF2-40B4-BE49-F238E27FC236}">
                  <a16:creationId xmlns:a16="http://schemas.microsoft.com/office/drawing/2014/main" id="{617ACEFE-5AFC-469B-97AD-69E1EC64B611}"/>
                </a:ext>
              </a:extLst>
            </p:cNvPr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679;p66">
              <a:extLst>
                <a:ext uri="{FF2B5EF4-FFF2-40B4-BE49-F238E27FC236}">
                  <a16:creationId xmlns:a16="http://schemas.microsoft.com/office/drawing/2014/main" id="{D17511FE-6F47-4A1E-8C2E-27B2073EAFA6}"/>
                </a:ext>
              </a:extLst>
            </p:cNvPr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680;p66">
              <a:extLst>
                <a:ext uri="{FF2B5EF4-FFF2-40B4-BE49-F238E27FC236}">
                  <a16:creationId xmlns:a16="http://schemas.microsoft.com/office/drawing/2014/main" id="{4EEC4F06-73F8-49D4-ADD3-E36A937061A8}"/>
                </a:ext>
              </a:extLst>
            </p:cNvPr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681;p66">
              <a:extLst>
                <a:ext uri="{FF2B5EF4-FFF2-40B4-BE49-F238E27FC236}">
                  <a16:creationId xmlns:a16="http://schemas.microsoft.com/office/drawing/2014/main" id="{9C1254C5-2575-4D08-A9A2-DE722D16538A}"/>
                </a:ext>
              </a:extLst>
            </p:cNvPr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/>
          <p:nvPr/>
        </p:nvSpPr>
        <p:spPr>
          <a:xfrm>
            <a:off x="903679" y="3513558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903679" y="2425274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849493" y="1238283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742634" y="429186"/>
            <a:ext cx="7658732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Каналы распределения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2"/>
          </p:nvPr>
        </p:nvSpPr>
        <p:spPr>
          <a:xfrm>
            <a:off x="880978" y="1318769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1"/>
          </p:nvPr>
        </p:nvSpPr>
        <p:spPr>
          <a:xfrm>
            <a:off x="849492" y="1984102"/>
            <a:ext cx="4884245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Персональные менеджеры по продажам.</a:t>
            </a:r>
            <a:endParaRPr dirty="0"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idx="3"/>
          </p:nvPr>
        </p:nvSpPr>
        <p:spPr>
          <a:xfrm>
            <a:off x="903679" y="2512702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4"/>
          </p:nvPr>
        </p:nvSpPr>
        <p:spPr>
          <a:xfrm>
            <a:off x="849493" y="3095379"/>
            <a:ext cx="5221523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Эксклюзивные мероприятия и презентации.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 idx="5"/>
          </p:nvPr>
        </p:nvSpPr>
        <p:spPr>
          <a:xfrm>
            <a:off x="903679" y="36199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6"/>
          </p:nvPr>
        </p:nvSpPr>
        <p:spPr>
          <a:xfrm>
            <a:off x="849493" y="4251237"/>
            <a:ext cx="3070435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Партнерские программы.</a:t>
            </a:r>
            <a:endParaRPr dirty="0"/>
          </a:p>
        </p:txBody>
      </p:sp>
      <p:grpSp>
        <p:nvGrpSpPr>
          <p:cNvPr id="28" name="Google Shape;357;p40">
            <a:extLst>
              <a:ext uri="{FF2B5EF4-FFF2-40B4-BE49-F238E27FC236}">
                <a16:creationId xmlns:a16="http://schemas.microsoft.com/office/drawing/2014/main" id="{1A85ECC5-D087-4583-89A2-47E55F5E0ADC}"/>
              </a:ext>
            </a:extLst>
          </p:cNvPr>
          <p:cNvGrpSpPr/>
          <p:nvPr/>
        </p:nvGrpSpPr>
        <p:grpSpPr>
          <a:xfrm>
            <a:off x="6483045" y="897040"/>
            <a:ext cx="1659733" cy="3368971"/>
            <a:chOff x="5186401" y="494525"/>
            <a:chExt cx="1834973" cy="3724678"/>
          </a:xfrm>
        </p:grpSpPr>
        <p:sp>
          <p:nvSpPr>
            <p:cNvPr id="29" name="Google Shape;358;p40">
              <a:extLst>
                <a:ext uri="{FF2B5EF4-FFF2-40B4-BE49-F238E27FC236}">
                  <a16:creationId xmlns:a16="http://schemas.microsoft.com/office/drawing/2014/main" id="{0AA627D9-D33D-427D-BFF9-FA01F4B6CC31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9;p40">
              <a:extLst>
                <a:ext uri="{FF2B5EF4-FFF2-40B4-BE49-F238E27FC236}">
                  <a16:creationId xmlns:a16="http://schemas.microsoft.com/office/drawing/2014/main" id="{19C27240-7CCF-4CD0-85CD-A6358C65E826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Google Shape;360;p40">
            <a:extLst>
              <a:ext uri="{FF2B5EF4-FFF2-40B4-BE49-F238E27FC236}">
                <a16:creationId xmlns:a16="http://schemas.microsoft.com/office/drawing/2014/main" id="{EC014492-73B4-46B9-8617-5EAA862667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4498" t="15896" r="15466" b="16141"/>
          <a:stretch/>
        </p:blipFill>
        <p:spPr>
          <a:xfrm>
            <a:off x="6574272" y="1076352"/>
            <a:ext cx="1505537" cy="28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 animBg="1"/>
      <p:bldP spid="164" grpId="0" animBg="1"/>
      <p:bldP spid="166" grpId="0"/>
      <p:bldP spid="167" grpId="0" build="p"/>
      <p:bldP spid="168" grpId="0"/>
      <p:bldP spid="169" grpId="0" build="p"/>
      <p:bldP spid="170" grpId="0"/>
      <p:bldP spid="17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Типы посредников</a:t>
            </a:r>
            <a:endParaRPr dirty="0"/>
          </a:p>
        </p:txBody>
      </p:sp>
      <p:sp>
        <p:nvSpPr>
          <p:cNvPr id="239" name="Google Shape;239;p33"/>
          <p:cNvSpPr txBox="1">
            <a:spLocks noGrp="1"/>
          </p:cNvSpPr>
          <p:nvPr>
            <p:ph type="subTitle" idx="1"/>
          </p:nvPr>
        </p:nvSpPr>
        <p:spPr>
          <a:xfrm>
            <a:off x="783924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Партнерские программы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0" name="Google Shape;240;p33"/>
          <p:cNvSpPr txBox="1">
            <a:spLocks noGrp="1"/>
          </p:cNvSpPr>
          <p:nvPr>
            <p:ph type="subTitle" idx="2"/>
          </p:nvPr>
        </p:nvSpPr>
        <p:spPr>
          <a:xfrm>
            <a:off x="3367948" y="2128022"/>
            <a:ext cx="2408100" cy="80255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Эксклюзивные мероприятия и презентации</a:t>
            </a:r>
            <a:endParaRPr dirty="0"/>
          </a:p>
        </p:txBody>
      </p:sp>
      <p:sp>
        <p:nvSpPr>
          <p:cNvPr id="241" name="Google Shape;241;p33"/>
          <p:cNvSpPr txBox="1">
            <a:spLocks noGrp="1"/>
          </p:cNvSpPr>
          <p:nvPr>
            <p:ph type="subTitle" idx="3"/>
          </p:nvPr>
        </p:nvSpPr>
        <p:spPr>
          <a:xfrm>
            <a:off x="783913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В этом случае задействованы аффилированные посредники или партнеры. Они продвигают продукт и услуги компании в обмен на комиссионные или другие формы вознаграждения.</a:t>
            </a:r>
            <a:endParaRPr dirty="0"/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4"/>
          </p:nvPr>
        </p:nvSpPr>
        <p:spPr>
          <a:xfrm>
            <a:off x="3367948" y="2922877"/>
            <a:ext cx="2408100" cy="1971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Здесь компания задействует различные виды посредников, включая организаторов мероприятий, PR-агентов и маркетинговые агентства. Они помогают в организации и проведении мероприятий, а также в продвижении продуктов или услуг во время этих мероприятий</a:t>
            </a:r>
            <a:endParaRPr dirty="0"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5"/>
          </p:nvPr>
        </p:nvSpPr>
        <p:spPr>
          <a:xfrm>
            <a:off x="5951974" y="2128021"/>
            <a:ext cx="2539954" cy="802555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Персональные менеджеры по продажам</a:t>
            </a:r>
            <a:endParaRPr dirty="0"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6"/>
          </p:nvPr>
        </p:nvSpPr>
        <p:spPr>
          <a:xfrm>
            <a:off x="5951987" y="2930576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Прямые представители компании, которые работают напрямую с клиентами. Они выполняют функции торговых агентов, представляя интересы компании и продвигая ее продукты или услуги.</a:t>
            </a:r>
            <a:endParaRPr dirty="0"/>
          </a:p>
        </p:txBody>
      </p:sp>
      <p:sp>
        <p:nvSpPr>
          <p:cNvPr id="245" name="Google Shape;245;p33"/>
          <p:cNvSpPr/>
          <p:nvPr/>
        </p:nvSpPr>
        <p:spPr>
          <a:xfrm>
            <a:off x="867186" y="1409784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latin typeface="Azeret Mono"/>
              <a:ea typeface="Azeret Mono"/>
              <a:cs typeface="Azeret Mono"/>
              <a:sym typeface="Azeret Mono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3451213" y="1409797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6035239" y="1409797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1176;p53">
            <a:extLst>
              <a:ext uri="{FF2B5EF4-FFF2-40B4-BE49-F238E27FC236}">
                <a16:creationId xmlns:a16="http://schemas.microsoft.com/office/drawing/2014/main" id="{03151943-C66E-4417-B61B-B05C4A7F63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8780" y="1469735"/>
            <a:ext cx="471818" cy="47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119;p48">
            <a:extLst>
              <a:ext uri="{FF2B5EF4-FFF2-40B4-BE49-F238E27FC236}">
                <a16:creationId xmlns:a16="http://schemas.microsoft.com/office/drawing/2014/main" id="{05D6BF85-354B-451F-A86C-78966CBC10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969" y="1552087"/>
            <a:ext cx="658144" cy="35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178;p53">
            <a:extLst>
              <a:ext uri="{FF2B5EF4-FFF2-40B4-BE49-F238E27FC236}">
                <a16:creationId xmlns:a16="http://schemas.microsoft.com/office/drawing/2014/main" id="{B8ADEBE9-5495-4D48-A516-5AA20B7332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9256" b="9256"/>
          <a:stretch/>
        </p:blipFill>
        <p:spPr>
          <a:xfrm>
            <a:off x="877777" y="1469735"/>
            <a:ext cx="597717" cy="50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build="p"/>
      <p:bldP spid="242" grpId="0" build="p"/>
      <p:bldP spid="243" grpId="0" build="p"/>
      <p:bldP spid="24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627420" y="600464"/>
            <a:ext cx="7047544" cy="1971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СРЕДНЕЕ КОЛИЧЕСТВО УРОВНЕЙ В КАНАЛАХ РАСПРЕДЕЛЕНИЯ</a:t>
            </a:r>
            <a:endParaRPr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707126" y="1751976"/>
            <a:ext cx="4396500" cy="22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191919"/>
              </a:buClr>
              <a:buSzPts val="1100"/>
              <a:buNone/>
            </a:pPr>
            <a:r>
              <a:rPr lang="ru-RU" sz="1400" dirty="0"/>
              <a:t>В каналах распределения B2B </a:t>
            </a:r>
            <a:r>
              <a:rPr lang="ru-RU" sz="1400" dirty="0" err="1"/>
              <a:t>it</a:t>
            </a:r>
            <a:r>
              <a:rPr lang="ru-RU" sz="1400" dirty="0"/>
              <a:t>-компании можно выделить следующие уровни:</a:t>
            </a:r>
            <a:endParaRPr lang="en-US" sz="1400" dirty="0"/>
          </a:p>
          <a:p>
            <a:pPr lvl="0">
              <a:spcBef>
                <a:spcPts val="1000"/>
              </a:spcBef>
              <a:buFont typeface="Bai Jamjuree"/>
              <a:buAutoNum type="arabicPeriod"/>
            </a:pPr>
            <a:r>
              <a:rPr lang="ru-RU" sz="1400" dirty="0"/>
              <a:t>Производитель (</a:t>
            </a:r>
            <a:r>
              <a:rPr lang="en-US" sz="1400" dirty="0"/>
              <a:t>it-</a:t>
            </a:r>
            <a:r>
              <a:rPr lang="ru-RU" sz="1400" dirty="0"/>
              <a:t>компания)</a:t>
            </a:r>
            <a:endParaRPr sz="1400" dirty="0"/>
          </a:p>
          <a:p>
            <a:pPr lvl="0">
              <a:buFont typeface="Bai Jamjuree"/>
              <a:buAutoNum type="arabicPeriod"/>
            </a:pPr>
            <a:r>
              <a:rPr lang="ru-RU" sz="1400" dirty="0"/>
              <a:t>Оптовый дистрибьютор или прямые продажи от производителя</a:t>
            </a:r>
          </a:p>
          <a:p>
            <a:pPr lvl="0">
              <a:buFont typeface="Bai Jamjuree"/>
              <a:buAutoNum type="arabicPeriod"/>
            </a:pPr>
            <a:r>
              <a:rPr lang="ru-RU" sz="1400" dirty="0"/>
              <a:t>Корпоративные клиенты или партнеры</a:t>
            </a:r>
            <a:endParaRPr sz="1400" dirty="0"/>
          </a:p>
        </p:txBody>
      </p:sp>
      <p:pic>
        <p:nvPicPr>
          <p:cNvPr id="2052" name="Picture 4" descr="Методы распространения товара: каналы распределения | Какао Ка Ка О | Дзен">
            <a:extLst>
              <a:ext uri="{FF2B5EF4-FFF2-40B4-BE49-F238E27FC236}">
                <a16:creationId xmlns:a16="http://schemas.microsoft.com/office/drawing/2014/main" id="{456AE055-F42B-4941-A4CC-A3D0C980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332" y="1949657"/>
            <a:ext cx="3639396" cy="24049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>
            <a:spLocks noGrp="1"/>
          </p:cNvSpPr>
          <p:nvPr>
            <p:ph type="title"/>
          </p:nvPr>
        </p:nvSpPr>
        <p:spPr>
          <a:xfrm>
            <a:off x="6563397" y="2419630"/>
            <a:ext cx="1479970" cy="7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&lt;5%</a:t>
            </a:r>
            <a:endParaRPr dirty="0"/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3"/>
          </p:nvPr>
        </p:nvSpPr>
        <p:spPr>
          <a:xfrm>
            <a:off x="845275" y="1998596"/>
            <a:ext cx="4579087" cy="2757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ru-RU" dirty="0"/>
              <a:t>Процентная надбавка на продукт в ходе торговых действий может варьироваться в широком диапазоне. Например, для некоторых товаров она может составлять всего несколько процентов, в то время как для других продуктов она может достигать 50% и более. В IT-секторе, как уже упоминалось, надбавки могут быть значительно выше из-за особенностей модели бизнеса и спроса на продукцию. </a:t>
            </a:r>
            <a:endParaRPr dirty="0"/>
          </a:p>
        </p:txBody>
      </p:sp>
      <p:sp>
        <p:nvSpPr>
          <p:cNvPr id="325" name="Google Shape;325;p36"/>
          <p:cNvSpPr txBox="1">
            <a:spLocks noGrp="1"/>
          </p:cNvSpPr>
          <p:nvPr>
            <p:ph type="title" idx="2"/>
          </p:nvPr>
        </p:nvSpPr>
        <p:spPr>
          <a:xfrm>
            <a:off x="6344093" y="3377476"/>
            <a:ext cx="1731790" cy="7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&gt;50%</a:t>
            </a:r>
            <a:endParaRPr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ABD8605-0DCC-40F9-B494-DEA9734FB9F0}"/>
              </a:ext>
            </a:extLst>
          </p:cNvPr>
          <p:cNvSpPr/>
          <p:nvPr/>
        </p:nvSpPr>
        <p:spPr>
          <a:xfrm>
            <a:off x="840852" y="322611"/>
            <a:ext cx="5722545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100" dirty="0">
                <a:solidFill>
                  <a:srgbClr val="FFFFFF"/>
                </a:solidFill>
                <a:cs typeface="Azeret Mono"/>
                <a:sym typeface="Azeret Mono"/>
              </a:rPr>
              <a:t>ОЦЕНКА НАДБАВКИ К ПЕРВОНАЧАЛЬНОЙ ЦЕНЕ ПРОДУКЦИИ </a:t>
            </a:r>
            <a:endParaRPr lang="ru-RU" dirty="0"/>
          </a:p>
        </p:txBody>
      </p:sp>
      <p:pic>
        <p:nvPicPr>
          <p:cNvPr id="6150" name="Picture 6" descr="банковское дело бизнес деньги доход - Бизнес и финансы Иконки">
            <a:extLst>
              <a:ext uri="{FF2B5EF4-FFF2-40B4-BE49-F238E27FC236}">
                <a16:creationId xmlns:a16="http://schemas.microsoft.com/office/drawing/2014/main" id="{296FFADD-169C-4AD8-B9A1-DF15B610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760" y="170120"/>
            <a:ext cx="1995063" cy="199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327;p36">
            <a:extLst>
              <a:ext uri="{FF2B5EF4-FFF2-40B4-BE49-F238E27FC236}">
                <a16:creationId xmlns:a16="http://schemas.microsoft.com/office/drawing/2014/main" id="{8178550D-8AEE-4D85-A323-4A89C0A6CF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93" r="884"/>
          <a:stretch/>
        </p:blipFill>
        <p:spPr>
          <a:xfrm>
            <a:off x="4218586" y="873245"/>
            <a:ext cx="4583025" cy="3984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889458" y="201966"/>
            <a:ext cx="8041006" cy="1266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b="1" dirty="0"/>
              <a:t>СИСТЕМА МОТИВАЦИИ ПОСРЕДНИКОВ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1"/>
          </p:nvPr>
        </p:nvSpPr>
        <p:spPr>
          <a:xfrm>
            <a:off x="889467" y="1126354"/>
            <a:ext cx="35031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dirty="0"/>
              <a:t>Комиссионные</a:t>
            </a:r>
            <a:endParaRPr dirty="0"/>
          </a:p>
        </p:txBody>
      </p:sp>
      <p:sp>
        <p:nvSpPr>
          <p:cNvPr id="306" name="Google Shape;306;p35"/>
          <p:cNvSpPr txBox="1">
            <a:spLocks noGrp="1"/>
          </p:cNvSpPr>
          <p:nvPr>
            <p:ph type="subTitle" idx="2"/>
          </p:nvPr>
        </p:nvSpPr>
        <p:spPr>
          <a:xfrm>
            <a:off x="889458" y="2297604"/>
            <a:ext cx="35031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dirty="0"/>
              <a:t>Обучение и поддержка</a:t>
            </a:r>
            <a:endParaRPr dirty="0"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5"/>
          </p:nvPr>
        </p:nvSpPr>
        <p:spPr>
          <a:xfrm>
            <a:off x="889457" y="3444494"/>
            <a:ext cx="7400104" cy="4606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dirty="0"/>
              <a:t>Предоставление эксклюзивных прав на продажу продукции.</a:t>
            </a:r>
            <a:endParaRPr dirty="0"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7"/>
          </p:nvPr>
        </p:nvSpPr>
        <p:spPr>
          <a:xfrm>
            <a:off x="889457" y="1694458"/>
            <a:ext cx="5503847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ru-RU" dirty="0"/>
              <a:t>Бонусы за достижение определенных целей</a:t>
            </a:r>
            <a:endParaRPr dirty="0"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8"/>
          </p:nvPr>
        </p:nvSpPr>
        <p:spPr>
          <a:xfrm>
            <a:off x="889458" y="2865708"/>
            <a:ext cx="35031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Маркетинговая поддержка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build="p"/>
      <p:bldP spid="306" grpId="0" build="p"/>
      <p:bldP spid="309" grpId="0" build="p"/>
      <p:bldP spid="311" grpId="0" build="p"/>
      <p:bldP spid="3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Проблема – Бесплатные иконки: пользователь">
            <a:extLst>
              <a:ext uri="{FF2B5EF4-FFF2-40B4-BE49-F238E27FC236}">
                <a16:creationId xmlns:a16="http://schemas.microsoft.com/office/drawing/2014/main" id="{8A5387ED-3716-414F-85C9-26DA37E1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160" y="97989"/>
            <a:ext cx="1434561" cy="143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65894" y="244527"/>
            <a:ext cx="7717500" cy="1187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ПРОБЛЕМЫ В СУЩЕСТВУЮЩИХ КАНАЛАХ РАСПРЕДЕЛЕНИЯ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1"/>
          </p:nvPr>
        </p:nvSpPr>
        <p:spPr>
          <a:xfrm>
            <a:off x="458044" y="1746028"/>
            <a:ext cx="26232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Управление каналами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ubTitle" idx="2"/>
          </p:nvPr>
        </p:nvSpPr>
        <p:spPr>
          <a:xfrm>
            <a:off x="3371087" y="1784414"/>
            <a:ext cx="2817620" cy="544981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Технологические проблемы</a:t>
            </a:r>
            <a:endParaRPr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3"/>
          </p:nvPr>
        </p:nvSpPr>
        <p:spPr>
          <a:xfrm>
            <a:off x="458052" y="2045428"/>
            <a:ext cx="2623200" cy="14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Управление множеством каналов и партнеров может быть сложной задачей. Необходимо обеспечить эффективное взаимодействие между различными каналами и партнерами, а также управлять возникающими конфликтами.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4"/>
          </p:nvPr>
        </p:nvSpPr>
        <p:spPr>
          <a:xfrm>
            <a:off x="3371087" y="2354523"/>
            <a:ext cx="2623200" cy="2118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/>
              <a:t>В сфере IT технологии постоянно меняются, и компаниям необходимо постоянно обновлять свои системы и процессы, чтобы оставаться конкурентоспособными. Это может создать проблемы, если каналы распределения не могут быстро адаптироваться к новым технологиям.</a:t>
            </a:r>
            <a:endParaRPr dirty="0"/>
          </a:p>
        </p:txBody>
      </p:sp>
      <p:sp>
        <p:nvSpPr>
          <p:cNvPr id="39" name="Google Shape;199;p32">
            <a:extLst>
              <a:ext uri="{FF2B5EF4-FFF2-40B4-BE49-F238E27FC236}">
                <a16:creationId xmlns:a16="http://schemas.microsoft.com/office/drawing/2014/main" id="{2D01111A-20DF-4308-8654-C388DCE58C7A}"/>
              </a:ext>
            </a:extLst>
          </p:cNvPr>
          <p:cNvSpPr txBox="1">
            <a:spLocks/>
          </p:cNvSpPr>
          <p:nvPr/>
        </p:nvSpPr>
        <p:spPr>
          <a:xfrm>
            <a:off x="6188707" y="1784414"/>
            <a:ext cx="2623200" cy="83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ru-RU" dirty="0"/>
              <a:t>Проблемы с обслуживанием клиентов</a:t>
            </a:r>
            <a:endParaRPr lang="en-US" dirty="0"/>
          </a:p>
        </p:txBody>
      </p:sp>
      <p:sp>
        <p:nvSpPr>
          <p:cNvPr id="40" name="Google Shape;201;p32">
            <a:extLst>
              <a:ext uri="{FF2B5EF4-FFF2-40B4-BE49-F238E27FC236}">
                <a16:creationId xmlns:a16="http://schemas.microsoft.com/office/drawing/2014/main" id="{0D12E75E-D8A5-446C-B1C3-53FFB5D8067D}"/>
              </a:ext>
            </a:extLst>
          </p:cNvPr>
          <p:cNvSpPr txBox="1">
            <a:spLocks/>
          </p:cNvSpPr>
          <p:nvPr/>
        </p:nvSpPr>
        <p:spPr>
          <a:xfrm>
            <a:off x="6188707" y="2642899"/>
            <a:ext cx="2623200" cy="178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ru-RU" dirty="0"/>
              <a:t>Клиенты ожидают высокого уровня обслуживания, и если каналы распределения не могут предоставить этот уровень обслуживания, это может привести к уменьшению удовлетворенности клиентов и потере бизнеса.</a:t>
            </a:r>
            <a:endParaRPr lang="en-US" dirty="0"/>
          </a:p>
        </p:txBody>
      </p:sp>
      <p:pic>
        <p:nvPicPr>
          <p:cNvPr id="5126" name="Picture 6" descr="Информация для учеников - Международная средняя школа Мееране">
            <a:extLst>
              <a:ext uri="{FF2B5EF4-FFF2-40B4-BE49-F238E27FC236}">
                <a16:creationId xmlns:a16="http://schemas.microsoft.com/office/drawing/2014/main" id="{1BF7D5A0-60F2-4468-ACA3-0D7DAC70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" y="3542128"/>
            <a:ext cx="2523460" cy="116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build="p"/>
      <p:bldP spid="200" grpId="0" build="p"/>
      <p:bldP spid="201" grpId="0" build="p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>
            <a:spLocks noGrp="1"/>
          </p:cNvSpPr>
          <p:nvPr>
            <p:ph type="title"/>
          </p:nvPr>
        </p:nvSpPr>
        <p:spPr>
          <a:xfrm>
            <a:off x="1176671" y="435131"/>
            <a:ext cx="7967329" cy="6542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000" dirty="0"/>
              <a:t>КАНАЛ РАСПРЕДЕЛЕНИЯ ДЛЯ НОВОГО ПРОДУКТА</a:t>
            </a:r>
            <a:endParaRPr sz="2000" dirty="0"/>
          </a:p>
        </p:txBody>
      </p:sp>
      <p:pic>
        <p:nvPicPr>
          <p:cNvPr id="4098" name="Picture 2" descr="Tem medo de falar em público? Aprenda como vencê-lo">
            <a:extLst>
              <a:ext uri="{FF2B5EF4-FFF2-40B4-BE49-F238E27FC236}">
                <a16:creationId xmlns:a16="http://schemas.microsoft.com/office/drawing/2014/main" id="{F617993D-8F60-4A75-932B-86A759AE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17" y="1528874"/>
            <a:ext cx="4489301" cy="25252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1FDCE3E-F310-475A-94A7-52BF23A164DA}"/>
              </a:ext>
            </a:extLst>
          </p:cNvPr>
          <p:cNvSpPr/>
          <p:nvPr/>
        </p:nvSpPr>
        <p:spPr>
          <a:xfrm>
            <a:off x="5709683" y="1371421"/>
            <a:ext cx="28318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FFFF"/>
              </a:buClr>
              <a:buSzPts val="1200"/>
            </a:pPr>
            <a:r>
              <a:rPr lang="ru-RU" dirty="0">
                <a:solidFill>
                  <a:srgbClr val="FFFFFF"/>
                </a:solidFill>
                <a:latin typeface="Bai Jamjuree"/>
                <a:cs typeface="Bai Jamjuree"/>
                <a:sym typeface="Bai Jamjuree"/>
              </a:rPr>
              <a:t>Компания </a:t>
            </a:r>
            <a:r>
              <a:rPr lang="ru-RU" dirty="0" err="1">
                <a:solidFill>
                  <a:srgbClr val="FFFFFF"/>
                </a:solidFill>
                <a:latin typeface="Bai Jamjuree"/>
                <a:cs typeface="Bai Jamjuree"/>
                <a:sym typeface="Bai Jamjuree"/>
              </a:rPr>
              <a:t>ISsoft</a:t>
            </a:r>
            <a:r>
              <a:rPr lang="ru-RU" dirty="0">
                <a:solidFill>
                  <a:srgbClr val="FFFFFF"/>
                </a:solidFill>
                <a:latin typeface="Bai Jamjuree"/>
                <a:cs typeface="Bai Jamjuree"/>
                <a:sym typeface="Bai Jamjuree"/>
              </a:rPr>
              <a:t> может использовать прямой канал распределения.</a:t>
            </a:r>
          </a:p>
          <a:p>
            <a:pPr lvl="0">
              <a:buClr>
                <a:srgbClr val="FFFFFF"/>
              </a:buClr>
              <a:buSzPts val="1200"/>
            </a:pPr>
            <a:r>
              <a:rPr lang="ru-RU" dirty="0">
                <a:solidFill>
                  <a:srgbClr val="FFFFFF"/>
                </a:solidFill>
                <a:latin typeface="Bai Jamjuree"/>
                <a:cs typeface="Bai Jamjuree"/>
                <a:sym typeface="Bai Jamjuree"/>
              </a:rPr>
              <a:t>Например, можно создать </a:t>
            </a:r>
            <a:r>
              <a:rPr lang="ru-RU" dirty="0" err="1">
                <a:solidFill>
                  <a:srgbClr val="FFFFFF"/>
                </a:solidFill>
                <a:latin typeface="Bai Jamjuree"/>
                <a:cs typeface="Bai Jamjuree"/>
                <a:sym typeface="Bai Jamjuree"/>
              </a:rPr>
              <a:t>web</a:t>
            </a:r>
            <a:r>
              <a:rPr lang="ru-RU" dirty="0">
                <a:solidFill>
                  <a:srgbClr val="FFFFFF"/>
                </a:solidFill>
                <a:latin typeface="Bai Jamjuree"/>
                <a:cs typeface="Bai Jamjuree"/>
                <a:sym typeface="Bai Jamjuree"/>
              </a:rPr>
              <a:t>-приложения ”MED ASISTENT”, которое будет связано с нашим искусственным интеллектом. Данное приложение будет предоставлять услуги консультации в области медицины.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ctronic Project Proposal by Slidesgo">
  <a:themeElements>
    <a:clrScheme name="Simple Light">
      <a:dk1>
        <a:srgbClr val="080E3C"/>
      </a:dk1>
      <a:lt1>
        <a:srgbClr val="FFFFFF"/>
      </a:lt1>
      <a:dk2>
        <a:srgbClr val="131B60"/>
      </a:dk2>
      <a:lt2>
        <a:srgbClr val="252279"/>
      </a:lt2>
      <a:accent1>
        <a:srgbClr val="254E86"/>
      </a:accent1>
      <a:accent2>
        <a:srgbClr val="55ACFF"/>
      </a:accent2>
      <a:accent3>
        <a:srgbClr val="3DC7CF"/>
      </a:accent3>
      <a:accent4>
        <a:srgbClr val="53F0E7"/>
      </a:accent4>
      <a:accent5>
        <a:srgbClr val="5DFEF4"/>
      </a:accent5>
      <a:accent6>
        <a:srgbClr val="CA13D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464</Words>
  <Application>Microsoft Office PowerPoint</Application>
  <PresentationFormat>Экран (16:9)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Azeret Mono</vt:lpstr>
      <vt:lpstr>Open Sans</vt:lpstr>
      <vt:lpstr>Wingdings</vt:lpstr>
      <vt:lpstr>Bai Jamjuree</vt:lpstr>
      <vt:lpstr>Arial</vt:lpstr>
      <vt:lpstr>Nunito Light</vt:lpstr>
      <vt:lpstr>Electronic Project Proposal by Slidesgo</vt:lpstr>
      <vt:lpstr>Аудит каналов распределения </vt:lpstr>
      <vt:lpstr>Стратегия сбыта</vt:lpstr>
      <vt:lpstr>Каналы распределения</vt:lpstr>
      <vt:lpstr>Типы посредников</vt:lpstr>
      <vt:lpstr>СРЕДНЕЕ КОЛИЧЕСТВО УРОВНЕЙ В КАНАЛАХ РАСПРЕДЕЛЕНИЯ</vt:lpstr>
      <vt:lpstr>&lt;5%</vt:lpstr>
      <vt:lpstr>СИСТЕМА МОТИВАЦИИ ПОСРЕДНИКОВ</vt:lpstr>
      <vt:lpstr>ПРОБЛЕМЫ В СУЩЕСТВУЮЩИХ КАНАЛАХ РАСПРЕДЕЛЕНИЯ</vt:lpstr>
      <vt:lpstr>КАНАЛ РАСПРЕДЕЛЕНИЯ ДЛЯ НОВОГО ПРОДУКТА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Аудит каналов распределения коммерческой  организации</dc:title>
  <cp:lastModifiedBy>Никита Гиль</cp:lastModifiedBy>
  <cp:revision>23</cp:revision>
  <dcterms:modified xsi:type="dcterms:W3CDTF">2023-11-14T21:41:34Z</dcterms:modified>
</cp:coreProperties>
</file>